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 id="2147483658" r:id="rId2"/>
    <p:sldMasterId id="2147483660" r:id="rId3"/>
    <p:sldMasterId id="2147483663" r:id="rId4"/>
    <p:sldMasterId id="2147483666" r:id="rId5"/>
    <p:sldMasterId id="2147483668" r:id="rId6"/>
    <p:sldMasterId id="2147483671" r:id="rId7"/>
    <p:sldMasterId id="2147483682" r:id="rId8"/>
  </p:sldMasterIdLst>
  <p:notesMasterIdLst>
    <p:notesMasterId r:id="rId45"/>
  </p:notesMasterIdLst>
  <p:handoutMasterIdLst>
    <p:handoutMasterId r:id="rId46"/>
  </p:handoutMasterIdLst>
  <p:sldIdLst>
    <p:sldId id="264" r:id="rId9"/>
    <p:sldId id="267" r:id="rId10"/>
    <p:sldId id="427" r:id="rId11"/>
    <p:sldId id="266" r:id="rId12"/>
    <p:sldId id="273" r:id="rId13"/>
    <p:sldId id="428" r:id="rId14"/>
    <p:sldId id="277" r:id="rId15"/>
    <p:sldId id="433" r:id="rId16"/>
    <p:sldId id="274" r:id="rId17"/>
    <p:sldId id="429" r:id="rId18"/>
    <p:sldId id="271" r:id="rId19"/>
    <p:sldId id="431" r:id="rId20"/>
    <p:sldId id="460" r:id="rId21"/>
    <p:sldId id="434" r:id="rId22"/>
    <p:sldId id="445" r:id="rId23"/>
    <p:sldId id="437" r:id="rId24"/>
    <p:sldId id="447" r:id="rId25"/>
    <p:sldId id="439" r:id="rId26"/>
    <p:sldId id="448" r:id="rId27"/>
    <p:sldId id="441" r:id="rId28"/>
    <p:sldId id="449" r:id="rId29"/>
    <p:sldId id="443" r:id="rId30"/>
    <p:sldId id="450" r:id="rId31"/>
    <p:sldId id="451" r:id="rId32"/>
    <p:sldId id="452" r:id="rId33"/>
    <p:sldId id="462" r:id="rId34"/>
    <p:sldId id="453" r:id="rId35"/>
    <p:sldId id="465" r:id="rId36"/>
    <p:sldId id="454" r:id="rId37"/>
    <p:sldId id="456" r:id="rId38"/>
    <p:sldId id="463" r:id="rId39"/>
    <p:sldId id="464" r:id="rId40"/>
    <p:sldId id="459" r:id="rId41"/>
    <p:sldId id="423" r:id="rId42"/>
    <p:sldId id="461" r:id="rId43"/>
    <p:sldId id="263" r:id="rId44"/>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F2A"/>
    <a:srgbClr val="E40046"/>
    <a:srgbClr val="A3A3A9"/>
    <a:srgbClr val="D4D4D6"/>
    <a:srgbClr val="303039"/>
    <a:srgbClr val="666666"/>
    <a:srgbClr val="ADABB2"/>
    <a:srgbClr val="171620"/>
    <a:srgbClr val="D30037"/>
    <a:srgbClr val="D900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F5111A-1120-47C8-8C81-40AC1A8EDD49}" v="3" dt="2026-01-16T10:04:44.4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sorterViewPr>
    <p:cViewPr>
      <p:scale>
        <a:sx n="100" d="100"/>
        <a:sy n="100" d="100"/>
      </p:scale>
      <p:origin x="0" y="-108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 Id="rId51"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hur Gaskin" userId="20141b01-a12d-4b57-ad6b-67849074e40b" providerId="ADAL" clId="{A05BAC9F-E996-43F2-9636-F580D0E1C077}"/>
    <pc:docChg chg="undo custSel addSld modSld">
      <pc:chgData name="Arthur Gaskin" userId="20141b01-a12d-4b57-ad6b-67849074e40b" providerId="ADAL" clId="{A05BAC9F-E996-43F2-9636-F580D0E1C077}" dt="2026-01-16T10:07:08.242" v="203" actId="2711"/>
      <pc:docMkLst>
        <pc:docMk/>
      </pc:docMkLst>
      <pc:sldChg chg="modSp mod">
        <pc:chgData name="Arthur Gaskin" userId="20141b01-a12d-4b57-ad6b-67849074e40b" providerId="ADAL" clId="{A05BAC9F-E996-43F2-9636-F580D0E1C077}" dt="2026-01-16T09:45:30.158" v="10" actId="313"/>
        <pc:sldMkLst>
          <pc:docMk/>
          <pc:sldMk cId="3444341734" sldId="451"/>
        </pc:sldMkLst>
        <pc:spChg chg="mod">
          <ac:chgData name="Arthur Gaskin" userId="20141b01-a12d-4b57-ad6b-67849074e40b" providerId="ADAL" clId="{A05BAC9F-E996-43F2-9636-F580D0E1C077}" dt="2026-01-16T09:45:30.158" v="10" actId="313"/>
          <ac:spMkLst>
            <pc:docMk/>
            <pc:sldMk cId="3444341734" sldId="451"/>
            <ac:spMk id="2" creationId="{7519D963-5CCC-0EDC-2E29-CD7A37122A9A}"/>
          </ac:spMkLst>
        </pc:spChg>
      </pc:sldChg>
      <pc:sldChg chg="addSp modSp mod">
        <pc:chgData name="Arthur Gaskin" userId="20141b01-a12d-4b57-ad6b-67849074e40b" providerId="ADAL" clId="{A05BAC9F-E996-43F2-9636-F580D0E1C077}" dt="2026-01-16T10:07:08.242" v="203" actId="2711"/>
        <pc:sldMkLst>
          <pc:docMk/>
          <pc:sldMk cId="1918551483" sldId="453"/>
        </pc:sldMkLst>
        <pc:spChg chg="mod">
          <ac:chgData name="Arthur Gaskin" userId="20141b01-a12d-4b57-ad6b-67849074e40b" providerId="ADAL" clId="{A05BAC9F-E996-43F2-9636-F580D0E1C077}" dt="2026-01-16T10:06:12.175" v="197" actId="6549"/>
          <ac:spMkLst>
            <pc:docMk/>
            <pc:sldMk cId="1918551483" sldId="453"/>
            <ac:spMk id="2" creationId="{EDD2F525-103E-B53D-D6FE-17DB490018CB}"/>
          </ac:spMkLst>
        </pc:spChg>
        <pc:spChg chg="add mod">
          <ac:chgData name="Arthur Gaskin" userId="20141b01-a12d-4b57-ad6b-67849074e40b" providerId="ADAL" clId="{A05BAC9F-E996-43F2-9636-F580D0E1C077}" dt="2026-01-16T10:07:08.242" v="203" actId="2711"/>
          <ac:spMkLst>
            <pc:docMk/>
            <pc:sldMk cId="1918551483" sldId="453"/>
            <ac:spMk id="7" creationId="{F2ED1320-8BC4-3DF9-4B93-D05AAEC5CCD9}"/>
          </ac:spMkLst>
        </pc:spChg>
      </pc:sldChg>
      <pc:sldChg chg="modSp mod">
        <pc:chgData name="Arthur Gaskin" userId="20141b01-a12d-4b57-ad6b-67849074e40b" providerId="ADAL" clId="{A05BAC9F-E996-43F2-9636-F580D0E1C077}" dt="2026-01-16T09:44:43.411" v="1" actId="20577"/>
        <pc:sldMkLst>
          <pc:docMk/>
          <pc:sldMk cId="2836212214" sldId="456"/>
        </pc:sldMkLst>
        <pc:spChg chg="mod">
          <ac:chgData name="Arthur Gaskin" userId="20141b01-a12d-4b57-ad6b-67849074e40b" providerId="ADAL" clId="{A05BAC9F-E996-43F2-9636-F580D0E1C077}" dt="2026-01-16T09:44:43.411" v="1" actId="20577"/>
          <ac:spMkLst>
            <pc:docMk/>
            <pc:sldMk cId="2836212214" sldId="456"/>
            <ac:spMk id="6" creationId="{6126A3A2-D02F-4AB3-91C3-5EE20E71A668}"/>
          </ac:spMkLst>
        </pc:spChg>
      </pc:sldChg>
      <pc:sldChg chg="modSp mod">
        <pc:chgData name="Arthur Gaskin" userId="20141b01-a12d-4b57-ad6b-67849074e40b" providerId="ADAL" clId="{A05BAC9F-E996-43F2-9636-F580D0E1C077}" dt="2026-01-16T09:44:53.087" v="5" actId="20577"/>
        <pc:sldMkLst>
          <pc:docMk/>
          <pc:sldMk cId="1286637825" sldId="463"/>
        </pc:sldMkLst>
        <pc:spChg chg="mod">
          <ac:chgData name="Arthur Gaskin" userId="20141b01-a12d-4b57-ad6b-67849074e40b" providerId="ADAL" clId="{A05BAC9F-E996-43F2-9636-F580D0E1C077}" dt="2026-01-16T09:44:53.087" v="5" actId="20577"/>
          <ac:spMkLst>
            <pc:docMk/>
            <pc:sldMk cId="1286637825" sldId="463"/>
            <ac:spMk id="6" creationId="{6FDDFFC3-1739-878C-DAB0-BEF2E8F097B8}"/>
          </ac:spMkLst>
        </pc:spChg>
      </pc:sldChg>
      <pc:sldChg chg="modSp mod">
        <pc:chgData name="Arthur Gaskin" userId="20141b01-a12d-4b57-ad6b-67849074e40b" providerId="ADAL" clId="{A05BAC9F-E996-43F2-9636-F580D0E1C077}" dt="2026-01-16T09:45:01.103" v="9" actId="20577"/>
        <pc:sldMkLst>
          <pc:docMk/>
          <pc:sldMk cId="1323892020" sldId="464"/>
        </pc:sldMkLst>
        <pc:spChg chg="mod">
          <ac:chgData name="Arthur Gaskin" userId="20141b01-a12d-4b57-ad6b-67849074e40b" providerId="ADAL" clId="{A05BAC9F-E996-43F2-9636-F580D0E1C077}" dt="2026-01-16T09:45:01.103" v="9" actId="20577"/>
          <ac:spMkLst>
            <pc:docMk/>
            <pc:sldMk cId="1323892020" sldId="464"/>
            <ac:spMk id="6" creationId="{B046687E-3A08-A1AB-A562-2E151C5F742B}"/>
          </ac:spMkLst>
        </pc:spChg>
      </pc:sldChg>
      <pc:sldChg chg="delSp modSp add mod">
        <pc:chgData name="Arthur Gaskin" userId="20141b01-a12d-4b57-ad6b-67849074e40b" providerId="ADAL" clId="{A05BAC9F-E996-43F2-9636-F580D0E1C077}" dt="2026-01-16T10:04:09.289" v="23" actId="20577"/>
        <pc:sldMkLst>
          <pc:docMk/>
          <pc:sldMk cId="2955219205" sldId="465"/>
        </pc:sldMkLst>
        <pc:spChg chg="mod">
          <ac:chgData name="Arthur Gaskin" userId="20141b01-a12d-4b57-ad6b-67849074e40b" providerId="ADAL" clId="{A05BAC9F-E996-43F2-9636-F580D0E1C077}" dt="2026-01-16T10:04:09.289" v="23" actId="20577"/>
          <ac:spMkLst>
            <pc:docMk/>
            <pc:sldMk cId="2955219205" sldId="465"/>
            <ac:spMk id="2" creationId="{EED0948B-89DE-26F2-15D0-15E5C61410A3}"/>
          </ac:spMkLst>
        </pc:spChg>
        <pc:spChg chg="del">
          <ac:chgData name="Arthur Gaskin" userId="20141b01-a12d-4b57-ad6b-67849074e40b" providerId="ADAL" clId="{A05BAC9F-E996-43F2-9636-F580D0E1C077}" dt="2026-01-16T10:04:03.588" v="15" actId="478"/>
          <ac:spMkLst>
            <pc:docMk/>
            <pc:sldMk cId="2955219205" sldId="465"/>
            <ac:spMk id="7" creationId="{156638BF-AE09-4690-1CFA-BEBF1FFF887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3F0E22E-C996-9F4F-88E4-7C5633CACAB1}" type="datetimeFigureOut">
              <a:rPr lang="en-US" smtClean="0"/>
              <a:t>1/16/2026</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E987ED-D8EC-A347-9422-39B64CD2A635}" type="slidenum">
              <a:rPr lang="en-US" smtClean="0"/>
              <a:t>‹#›</a:t>
            </a:fld>
            <a:endParaRPr lang="en-US" dirty="0"/>
          </a:p>
        </p:txBody>
      </p:sp>
    </p:spTree>
    <p:extLst>
      <p:ext uri="{BB962C8B-B14F-4D97-AF65-F5344CB8AC3E}">
        <p14:creationId xmlns:p14="http://schemas.microsoft.com/office/powerpoint/2010/main" val="3300251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F467DC5-DB40-4C04-BD0F-685CC4D6BC7F}" type="datetimeFigureOut">
              <a:rPr lang="en-GB" smtClean="0"/>
              <a:t>16/01/2026</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118113F-BD5A-4D50-8E8F-8DE2F6162CA9}" type="slidenum">
              <a:rPr lang="en-GB" smtClean="0"/>
              <a:t>‹#›</a:t>
            </a:fld>
            <a:endParaRPr lang="en-GB" dirty="0"/>
          </a:p>
        </p:txBody>
      </p:sp>
    </p:spTree>
    <p:extLst>
      <p:ext uri="{BB962C8B-B14F-4D97-AF65-F5344CB8AC3E}">
        <p14:creationId xmlns:p14="http://schemas.microsoft.com/office/powerpoint/2010/main" val="3367425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2"/>
          <p:cNvSpPr>
            <a:spLocks noGrp="1"/>
          </p:cNvSpPr>
          <p:nvPr>
            <p:ph idx="1" hasCustomPrompt="1"/>
          </p:nvPr>
        </p:nvSpPr>
        <p:spPr>
          <a:xfrm>
            <a:off x="4334933" y="4436534"/>
            <a:ext cx="3268134" cy="516466"/>
          </a:xfrm>
          <a:prstGeom prst="rect">
            <a:avLst/>
          </a:prstGeom>
        </p:spPr>
        <p:txBody>
          <a:bodyPr vert="horz" lIns="91440" tIns="45720" rIns="91440" bIns="45720" rtlCol="0">
            <a:normAutofit/>
          </a:bodyPr>
          <a:lstStyle>
            <a:lvl1pPr marL="0" indent="0" algn="l">
              <a:lnSpc>
                <a:spcPct val="80000"/>
              </a:lnSpc>
              <a:buNone/>
              <a:defRPr sz="1200" b="0" i="0">
                <a:solidFill>
                  <a:schemeClr val="bg1"/>
                </a:solidFill>
                <a:latin typeface="Arial" panose="020B0604020202020204" pitchFamily="34" charset="0"/>
                <a:cs typeface="Arial" panose="020B0604020202020204" pitchFamily="34" charset="0"/>
              </a:defRPr>
            </a:lvl1pPr>
            <a:lvl3pPr>
              <a:defRPr>
                <a:solidFill>
                  <a:srgbClr val="4D4D4D"/>
                </a:solidFill>
                <a:latin typeface="Arial"/>
                <a:cs typeface="Arial"/>
              </a:defRPr>
            </a:lvl3pPr>
          </a:lstStyle>
          <a:p>
            <a:pPr lvl="0"/>
            <a:r>
              <a:rPr lang="en-GB"/>
              <a:t>Names of Presenter/s</a:t>
            </a:r>
          </a:p>
          <a:p>
            <a:pPr lvl="0"/>
            <a:r>
              <a:rPr lang="en-GB"/>
              <a:t>Date of presentation</a:t>
            </a:r>
          </a:p>
          <a:p>
            <a:pPr lvl="0"/>
            <a:endParaRPr lang="en-GB"/>
          </a:p>
        </p:txBody>
      </p:sp>
      <p:sp>
        <p:nvSpPr>
          <p:cNvPr id="9" name="Title Placeholder 1"/>
          <p:cNvSpPr>
            <a:spLocks noGrp="1"/>
          </p:cNvSpPr>
          <p:nvPr>
            <p:ph type="title" hasCustomPrompt="1"/>
          </p:nvPr>
        </p:nvSpPr>
        <p:spPr>
          <a:xfrm>
            <a:off x="4334933" y="2537883"/>
            <a:ext cx="4275667" cy="433917"/>
          </a:xfrm>
          <a:prstGeom prst="rect">
            <a:avLst/>
          </a:prstGeom>
        </p:spPr>
        <p:txBody>
          <a:bodyPr vert="horz" lIns="91440" tIns="45720" rIns="91440" bIns="45720" rtlCol="0" anchor="t">
            <a:noAutofit/>
          </a:bodyPr>
          <a:lstStyle>
            <a:lvl1pPr marL="0" marR="0" indent="0" algn="l" defTabSz="457200" rtl="0" eaLnBrk="1" fontAlgn="auto" latinLnBrk="0" hangingPunct="1">
              <a:lnSpc>
                <a:spcPct val="90000"/>
              </a:lnSpc>
              <a:spcBef>
                <a:spcPct val="0"/>
              </a:spcBef>
              <a:spcAft>
                <a:spcPts val="0"/>
              </a:spcAft>
              <a:buClrTx/>
              <a:buSzTx/>
              <a:buFontTx/>
              <a:buNone/>
              <a:tabLst/>
              <a:defRPr sz="2800" b="1" i="0" baseline="0">
                <a:solidFill>
                  <a:srgbClr val="A3A3A9"/>
                </a:solidFill>
                <a:latin typeface="Arial" panose="020B0604020202020204" pitchFamily="34" charset="0"/>
                <a:cs typeface="Arial" panose="020B0604020202020204" pitchFamily="34" charset="0"/>
              </a:defRPr>
            </a:lvl1pPr>
          </a:lstStyle>
          <a:p>
            <a:pPr>
              <a:lnSpc>
                <a:spcPct val="90000"/>
              </a:lnSpc>
            </a:pPr>
            <a:r>
              <a:rPr lang="en-GB"/>
              <a:t>Presentation title</a:t>
            </a:r>
            <a:endParaRPr lang="en-US"/>
          </a:p>
        </p:txBody>
      </p:sp>
      <p:sp>
        <p:nvSpPr>
          <p:cNvPr id="13" name="Text Placeholder 12"/>
          <p:cNvSpPr>
            <a:spLocks noGrp="1"/>
          </p:cNvSpPr>
          <p:nvPr>
            <p:ph type="body" sz="quarter" idx="10" hasCustomPrompt="1"/>
          </p:nvPr>
        </p:nvSpPr>
        <p:spPr>
          <a:xfrm>
            <a:off x="4335463" y="2980796"/>
            <a:ext cx="4275137" cy="490537"/>
          </a:xfrm>
          <a:prstGeom prst="rect">
            <a:avLst/>
          </a:prstGeom>
        </p:spPr>
        <p:txBody>
          <a:bodyPr vert="horz"/>
          <a:lstStyle>
            <a:lvl1pPr marL="0" indent="0">
              <a:buNone/>
              <a:defRPr sz="2400" b="1" i="0">
                <a:solidFill>
                  <a:schemeClr val="bg1"/>
                </a:solidFill>
                <a:latin typeface="Arial" panose="020B0604020202020204" pitchFamily="34" charset="0"/>
                <a:cs typeface="Arial" panose="020B0604020202020204" pitchFamily="34" charset="0"/>
              </a:defRPr>
            </a:lvl1pPr>
          </a:lstStyle>
          <a:p>
            <a:pPr lvl="0"/>
            <a:r>
              <a:rPr lang="en-GB" sz="2600">
                <a:solidFill>
                  <a:schemeClr val="bg1"/>
                </a:solidFill>
              </a:rPr>
              <a:t>Supporting title</a:t>
            </a:r>
            <a:endParaRPr lang="en-US"/>
          </a:p>
        </p:txBody>
      </p:sp>
      <p:cxnSp>
        <p:nvCxnSpPr>
          <p:cNvPr id="7" name="Straight Connector 6"/>
          <p:cNvCxnSpPr/>
          <p:nvPr userDrawn="1"/>
        </p:nvCxnSpPr>
        <p:spPr>
          <a:xfrm>
            <a:off x="4418013" y="4320116"/>
            <a:ext cx="4078287" cy="0"/>
          </a:xfrm>
          <a:prstGeom prst="line">
            <a:avLst/>
          </a:prstGeom>
          <a:ln w="6350">
            <a:solidFill>
              <a:srgbClr val="E4004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9303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5" descr="A road with lights on it&#10;&#10;Description automatically generated">
            <a:extLst>
              <a:ext uri="{FF2B5EF4-FFF2-40B4-BE49-F238E27FC236}">
                <a16:creationId xmlns:a16="http://schemas.microsoft.com/office/drawing/2014/main" id="{2E4A1B8C-9117-211B-BAAD-8758874EB9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Text Placeholder 3">
            <a:extLst>
              <a:ext uri="{FF2B5EF4-FFF2-40B4-BE49-F238E27FC236}">
                <a16:creationId xmlns:a16="http://schemas.microsoft.com/office/drawing/2014/main" id="{CC85CADE-F57D-4480-733B-CE6C5CBCAFCB}"/>
              </a:ext>
            </a:extLst>
          </p:cNvPr>
          <p:cNvSpPr>
            <a:spLocks noGrp="1"/>
          </p:cNvSpPr>
          <p:nvPr>
            <p:ph type="body" sz="quarter" idx="11" hasCustomPrompt="1"/>
          </p:nvPr>
        </p:nvSpPr>
        <p:spPr>
          <a:xfrm>
            <a:off x="0" y="2350294"/>
            <a:ext cx="9144000" cy="442912"/>
          </a:xfrm>
          <a:prstGeom prst="rect">
            <a:avLst/>
          </a:prstGeom>
        </p:spPr>
        <p:txBody>
          <a:bodyPr vert="horz"/>
          <a:lstStyle>
            <a:lvl1pPr marL="0" indent="0" algn="ctr">
              <a:buNone/>
              <a:defRPr sz="3200" b="1" i="0">
                <a:solidFill>
                  <a:schemeClr val="bg1"/>
                </a:solidFill>
                <a:latin typeface="Arial" panose="020B0604020202020204" pitchFamily="34" charset="0"/>
                <a:cs typeface="Arial" panose="020B0604020202020204" pitchFamily="34" charset="0"/>
              </a:defRPr>
            </a:lvl1pPr>
          </a:lstStyle>
          <a:p>
            <a:pPr lvl="0"/>
            <a:r>
              <a:rPr lang="en-US"/>
              <a:t>Slide title</a:t>
            </a:r>
          </a:p>
        </p:txBody>
      </p:sp>
    </p:spTree>
    <p:extLst>
      <p:ext uri="{BB962C8B-B14F-4D97-AF65-F5344CB8AC3E}">
        <p14:creationId xmlns:p14="http://schemas.microsoft.com/office/powerpoint/2010/main" val="6654089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DBA1C1D1-846D-6E4C-9739-141AA2D226E3}"/>
              </a:ext>
            </a:extLst>
          </p:cNvPr>
          <p:cNvSpPr>
            <a:spLocks noGrp="1"/>
          </p:cNvSpPr>
          <p:nvPr>
            <p:ph type="subTitle" idx="1" hasCustomPrompt="1"/>
          </p:nvPr>
        </p:nvSpPr>
        <p:spPr>
          <a:xfrm>
            <a:off x="457200" y="1491304"/>
            <a:ext cx="8043333" cy="2242327"/>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0" i="0" baseline="0">
                <a:solidFill>
                  <a:srgbClr val="1C1F2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Main copy style</a:t>
            </a:r>
          </a:p>
          <a:p>
            <a:endParaRPr lang="en-US"/>
          </a:p>
        </p:txBody>
      </p:sp>
      <p:sp>
        <p:nvSpPr>
          <p:cNvPr id="12" name="Text Placeholder 3">
            <a:extLst>
              <a:ext uri="{FF2B5EF4-FFF2-40B4-BE49-F238E27FC236}">
                <a16:creationId xmlns:a16="http://schemas.microsoft.com/office/drawing/2014/main" id="{73160036-9FD7-7748-AF0B-282190D78701}"/>
              </a:ext>
            </a:extLst>
          </p:cNvPr>
          <p:cNvSpPr>
            <a:spLocks noGrp="1"/>
          </p:cNvSpPr>
          <p:nvPr>
            <p:ph type="body" sz="quarter" idx="11" hasCustomPrompt="1"/>
          </p:nvPr>
        </p:nvSpPr>
        <p:spPr>
          <a:xfrm>
            <a:off x="457200" y="437734"/>
            <a:ext cx="3827463" cy="442912"/>
          </a:xfrm>
          <a:prstGeom prst="rect">
            <a:avLst/>
          </a:prstGeom>
        </p:spPr>
        <p:txBody>
          <a:bodyPr vert="horz"/>
          <a:lstStyle>
            <a:lvl1pPr marL="0" indent="0">
              <a:buNone/>
              <a:defRPr sz="2400" b="1" i="0">
                <a:solidFill>
                  <a:srgbClr val="D90038"/>
                </a:solidFill>
                <a:latin typeface="Arial" panose="020B0604020202020204" pitchFamily="34" charset="0"/>
                <a:cs typeface="Arial" panose="020B0604020202020204" pitchFamily="34" charset="0"/>
              </a:defRPr>
            </a:lvl1pPr>
          </a:lstStyle>
          <a:p>
            <a:pPr lvl="0"/>
            <a:r>
              <a:rPr lang="en-US"/>
              <a:t>Slide title</a:t>
            </a:r>
          </a:p>
        </p:txBody>
      </p:sp>
      <p:sp>
        <p:nvSpPr>
          <p:cNvPr id="13" name="Text Placeholder 8">
            <a:extLst>
              <a:ext uri="{FF2B5EF4-FFF2-40B4-BE49-F238E27FC236}">
                <a16:creationId xmlns:a16="http://schemas.microsoft.com/office/drawing/2014/main" id="{0561C9BB-339F-1041-8EF7-C269FA1D7FAA}"/>
              </a:ext>
            </a:extLst>
          </p:cNvPr>
          <p:cNvSpPr>
            <a:spLocks noGrp="1"/>
          </p:cNvSpPr>
          <p:nvPr>
            <p:ph type="body" sz="quarter" idx="12" hasCustomPrompt="1"/>
          </p:nvPr>
        </p:nvSpPr>
        <p:spPr>
          <a:xfrm>
            <a:off x="457200" y="880646"/>
            <a:ext cx="3827463" cy="442912"/>
          </a:xfrm>
          <a:prstGeom prst="rect">
            <a:avLst/>
          </a:prstGeom>
        </p:spPr>
        <p:txBody>
          <a:bodyPr vert="horz"/>
          <a:lstStyle>
            <a:lvl1pPr marL="0" indent="0">
              <a:buNone/>
              <a:defRPr sz="2400" b="1" i="0" baseline="0">
                <a:solidFill>
                  <a:srgbClr val="1C1F2A"/>
                </a:solidFill>
                <a:latin typeface="Arial" panose="020B0604020202020204" pitchFamily="34" charset="0"/>
                <a:cs typeface="Arial" panose="020B0604020202020204" pitchFamily="34" charset="0"/>
              </a:defRPr>
            </a:lvl1pPr>
          </a:lstStyle>
          <a:p>
            <a:pPr lvl="0"/>
            <a:r>
              <a:rPr lang="en-US" sz="2400"/>
              <a:t>Slide subtitle</a:t>
            </a:r>
            <a:endParaRPr lang="en-US"/>
          </a:p>
        </p:txBody>
      </p:sp>
      <p:sp>
        <p:nvSpPr>
          <p:cNvPr id="14" name="Text Placeholder 13">
            <a:extLst>
              <a:ext uri="{FF2B5EF4-FFF2-40B4-BE49-F238E27FC236}">
                <a16:creationId xmlns:a16="http://schemas.microsoft.com/office/drawing/2014/main" id="{1EFDD8F5-E7E1-EC4D-AAE2-E1AA495EB0B0}"/>
              </a:ext>
            </a:extLst>
          </p:cNvPr>
          <p:cNvSpPr>
            <a:spLocks noGrp="1"/>
          </p:cNvSpPr>
          <p:nvPr>
            <p:ph type="body" sz="quarter" idx="13" hasCustomPrompt="1"/>
          </p:nvPr>
        </p:nvSpPr>
        <p:spPr>
          <a:xfrm>
            <a:off x="5926138" y="4801128"/>
            <a:ext cx="2574925" cy="236537"/>
          </a:xfrm>
          <a:prstGeom prst="rect">
            <a:avLst/>
          </a:prstGeom>
        </p:spPr>
        <p:txBody>
          <a:bodyPr vert="horz"/>
          <a:lstStyle>
            <a:lvl1pPr marL="0" indent="0" algn="r">
              <a:buNone/>
              <a:defRPr sz="1200" b="0" i="0" baseline="0">
                <a:solidFill>
                  <a:srgbClr val="1C1F2A"/>
                </a:solidFill>
                <a:latin typeface="Arial" panose="020B0604020202020204" pitchFamily="34" charset="0"/>
                <a:cs typeface="Arial" panose="020B0604020202020204" pitchFamily="34" charset="0"/>
              </a:defRPr>
            </a:lvl1pPr>
          </a:lstStyle>
          <a:p>
            <a:pPr lvl="0"/>
            <a:r>
              <a:rPr lang="en-US" sz="1200" b="0" i="0">
                <a:latin typeface="Arial"/>
                <a:cs typeface="Arial"/>
              </a:rPr>
              <a:t>Title of presentation</a:t>
            </a:r>
            <a:endParaRPr lang="en-US"/>
          </a:p>
        </p:txBody>
      </p:sp>
      <p:cxnSp>
        <p:nvCxnSpPr>
          <p:cNvPr id="15" name="Straight Connector 14">
            <a:extLst>
              <a:ext uri="{FF2B5EF4-FFF2-40B4-BE49-F238E27FC236}">
                <a16:creationId xmlns:a16="http://schemas.microsoft.com/office/drawing/2014/main" id="{153643D0-12B0-4542-B045-07F02D621ABE}"/>
              </a:ext>
            </a:extLst>
          </p:cNvPr>
          <p:cNvCxnSpPr>
            <a:cxnSpLocks/>
          </p:cNvCxnSpPr>
          <p:nvPr userDrawn="1"/>
        </p:nvCxnSpPr>
        <p:spPr>
          <a:xfrm>
            <a:off x="4572000" y="4713316"/>
            <a:ext cx="3928533" cy="0"/>
          </a:xfrm>
          <a:prstGeom prst="line">
            <a:avLst/>
          </a:prstGeom>
          <a:ln>
            <a:solidFill>
              <a:srgbClr val="1C1F2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126606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DDF7EDCD-33C3-A54A-B22E-9B6E92C5A41C}"/>
              </a:ext>
            </a:extLst>
          </p:cNvPr>
          <p:cNvSpPr>
            <a:spLocks noGrp="1"/>
          </p:cNvSpPr>
          <p:nvPr>
            <p:ph type="subTitle" idx="1" hasCustomPrompt="1"/>
          </p:nvPr>
        </p:nvSpPr>
        <p:spPr>
          <a:xfrm>
            <a:off x="457200" y="1491305"/>
            <a:ext cx="8043333" cy="2176920"/>
          </a:xfrm>
          <a:prstGeom prst="rect">
            <a:avLst/>
          </a:prstGeom>
        </p:spPr>
        <p:txBody>
          <a:bodyPr>
            <a:noAutofit/>
          </a:bodyPr>
          <a:lstStyle>
            <a:lvl1pPr marL="285750" marR="0" indent="-285750" algn="l" defTabSz="457200" rtl="0" eaLnBrk="1" fontAlgn="auto" latinLnBrk="0" hangingPunct="1">
              <a:lnSpc>
                <a:spcPct val="100000"/>
              </a:lnSpc>
              <a:spcBef>
                <a:spcPct val="20000"/>
              </a:spcBef>
              <a:spcAft>
                <a:spcPts val="0"/>
              </a:spcAft>
              <a:buClr>
                <a:srgbClr val="D30037"/>
              </a:buClr>
              <a:buSzPct val="80000"/>
              <a:buFont typeface="Wingdings" charset="2"/>
              <a:buChar char=""/>
              <a:tabLst/>
              <a:defRPr sz="1400" b="0" i="0" baseline="0">
                <a:solidFill>
                  <a:srgbClr val="1C1F2A"/>
                </a:solidFill>
                <a:latin typeface="Arial" panose="020B0604020202020204" pitchFamily="34" charset="0"/>
                <a:cs typeface="Arial" panose="020B0604020202020204" pitchFamily="34" charset="0"/>
              </a:defRPr>
            </a:lvl1pPr>
            <a:lvl2pPr marL="721350" indent="-285750" algn="l">
              <a:buClr>
                <a:srgbClr val="E40046"/>
              </a:buClr>
              <a:buFont typeface="Arial" panose="020B0604020202020204" pitchFamily="34" charset="0"/>
              <a:buChar char="•"/>
              <a:tabLst>
                <a:tab pos="360000" algn="l"/>
              </a:tabLst>
              <a:defRPr sz="1400" baseline="0">
                <a:solidFill>
                  <a:srgbClr val="1C1F2A"/>
                </a:solidFill>
                <a:latin typeface="Arial" panose="020B0604020202020204" pitchFamily="34" charset="0"/>
                <a:cs typeface="Arial" panose="020B0604020202020204" pitchFamily="34" charset="0"/>
              </a:defRPr>
            </a:lvl2pPr>
            <a:lvl3pPr marL="1257300" indent="-342900" algn="l">
              <a:buFont typeface="Courier New" panose="02070309020205020404" pitchFamily="49" charset="0"/>
              <a:buChar char="o"/>
              <a:defRPr sz="1200">
                <a:solidFill>
                  <a:schemeClr val="tx1">
                    <a:tint val="75000"/>
                  </a:schemeClr>
                </a:solidFill>
                <a:latin typeface="Arial" panose="020B0604020202020204" pitchFamily="34" charset="0"/>
                <a:cs typeface="Arial" panose="020B0604020202020204" pitchFamily="34" charset="0"/>
              </a:defRPr>
            </a:lvl3pPr>
            <a:lvl4pPr marL="1714500" indent="-342900" algn="l">
              <a:buFont typeface="Arial" panose="020B0604020202020204" pitchFamily="34" charset="0"/>
              <a:buChar char="•"/>
              <a:defRPr sz="1200" baseline="0">
                <a:solidFill>
                  <a:schemeClr val="tx1">
                    <a:tint val="75000"/>
                  </a:schemeClr>
                </a:solidFill>
                <a:latin typeface="Arial" panose="020B0604020202020204" pitchFamily="34" charset="0"/>
              </a:defRPr>
            </a:lvl4pPr>
            <a:lvl5pPr marL="2171700" indent="-342900" algn="l">
              <a:buFont typeface="Courier New" panose="02070309020205020404" pitchFamily="49" charset="0"/>
              <a:buChar char="o"/>
              <a:defRPr sz="1200" baseline="0">
                <a:solidFill>
                  <a:schemeClr val="tx1">
                    <a:tint val="75000"/>
                  </a:schemeClr>
                </a:solidFill>
                <a:latin typeface="Arial" panose="020B0604020202020204" pitchFamily="34" charset="0"/>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Main copy style bullets</a:t>
            </a:r>
          </a:p>
          <a:p>
            <a:pPr lvl="1"/>
            <a:r>
              <a:rPr lang="en-GB"/>
              <a:t>Secondary bullets</a:t>
            </a:r>
          </a:p>
          <a:p>
            <a:pPr lvl="2"/>
            <a:r>
              <a:rPr lang="en-GB"/>
              <a:t>Level 3 bullets</a:t>
            </a:r>
          </a:p>
          <a:p>
            <a:pPr lvl="3"/>
            <a:r>
              <a:rPr lang="en-GB"/>
              <a:t>Level 4 bullets</a:t>
            </a:r>
          </a:p>
          <a:p>
            <a:pPr lvl="4"/>
            <a:r>
              <a:rPr lang="en-GB"/>
              <a:t>Level 5 bullets</a:t>
            </a:r>
          </a:p>
          <a:p>
            <a:endParaRPr lang="en-US"/>
          </a:p>
        </p:txBody>
      </p:sp>
      <p:sp>
        <p:nvSpPr>
          <p:cNvPr id="8" name="Text Placeholder 3">
            <a:extLst>
              <a:ext uri="{FF2B5EF4-FFF2-40B4-BE49-F238E27FC236}">
                <a16:creationId xmlns:a16="http://schemas.microsoft.com/office/drawing/2014/main" id="{42B68A7E-EA2B-684E-9D66-A3DB19B4121D}"/>
              </a:ext>
            </a:extLst>
          </p:cNvPr>
          <p:cNvSpPr>
            <a:spLocks noGrp="1"/>
          </p:cNvSpPr>
          <p:nvPr>
            <p:ph type="body" sz="quarter" idx="11" hasCustomPrompt="1"/>
          </p:nvPr>
        </p:nvSpPr>
        <p:spPr>
          <a:xfrm>
            <a:off x="457200" y="437734"/>
            <a:ext cx="3827463" cy="442912"/>
          </a:xfrm>
          <a:prstGeom prst="rect">
            <a:avLst/>
          </a:prstGeom>
        </p:spPr>
        <p:txBody>
          <a:bodyPr vert="horz"/>
          <a:lstStyle>
            <a:lvl1pPr marL="0" indent="0">
              <a:buNone/>
              <a:defRPr sz="2400" b="1" i="0" baseline="0">
                <a:solidFill>
                  <a:srgbClr val="D90038"/>
                </a:solidFill>
                <a:latin typeface="Arial" panose="020B0604020202020204" pitchFamily="34" charset="0"/>
                <a:cs typeface="Arial" panose="020B0604020202020204" pitchFamily="34" charset="0"/>
              </a:defRPr>
            </a:lvl1pPr>
          </a:lstStyle>
          <a:p>
            <a:pPr lvl="0"/>
            <a:r>
              <a:rPr lang="en-US"/>
              <a:t>Slide title</a:t>
            </a:r>
          </a:p>
        </p:txBody>
      </p:sp>
      <p:sp>
        <p:nvSpPr>
          <p:cNvPr id="9" name="Text Placeholder 8">
            <a:extLst>
              <a:ext uri="{FF2B5EF4-FFF2-40B4-BE49-F238E27FC236}">
                <a16:creationId xmlns:a16="http://schemas.microsoft.com/office/drawing/2014/main" id="{48A55A24-2611-CF4C-ABEF-59D107B0C952}"/>
              </a:ext>
            </a:extLst>
          </p:cNvPr>
          <p:cNvSpPr>
            <a:spLocks noGrp="1"/>
          </p:cNvSpPr>
          <p:nvPr>
            <p:ph type="body" sz="quarter" idx="12" hasCustomPrompt="1"/>
          </p:nvPr>
        </p:nvSpPr>
        <p:spPr>
          <a:xfrm>
            <a:off x="457200" y="880646"/>
            <a:ext cx="3827463" cy="442912"/>
          </a:xfrm>
          <a:prstGeom prst="rect">
            <a:avLst/>
          </a:prstGeom>
        </p:spPr>
        <p:txBody>
          <a:bodyPr vert="horz"/>
          <a:lstStyle>
            <a:lvl1pPr marL="0" indent="0">
              <a:buNone/>
              <a:defRPr sz="2400" b="1" i="0" baseline="0">
                <a:solidFill>
                  <a:srgbClr val="1C1F2A"/>
                </a:solidFill>
                <a:latin typeface="Arial" panose="020B0604020202020204" pitchFamily="34" charset="0"/>
                <a:cs typeface="Arial" panose="020B0604020202020204" pitchFamily="34" charset="0"/>
              </a:defRPr>
            </a:lvl1pPr>
          </a:lstStyle>
          <a:p>
            <a:pPr lvl="0"/>
            <a:r>
              <a:rPr lang="en-US" sz="2400"/>
              <a:t>Slide subtitle</a:t>
            </a:r>
            <a:endParaRPr lang="en-US"/>
          </a:p>
        </p:txBody>
      </p:sp>
      <p:sp>
        <p:nvSpPr>
          <p:cNvPr id="10" name="Text Placeholder 13">
            <a:extLst>
              <a:ext uri="{FF2B5EF4-FFF2-40B4-BE49-F238E27FC236}">
                <a16:creationId xmlns:a16="http://schemas.microsoft.com/office/drawing/2014/main" id="{4FEA44A1-828B-8247-A014-CFEAA7A3698C}"/>
              </a:ext>
            </a:extLst>
          </p:cNvPr>
          <p:cNvSpPr>
            <a:spLocks noGrp="1"/>
          </p:cNvSpPr>
          <p:nvPr>
            <p:ph type="body" sz="quarter" idx="13" hasCustomPrompt="1"/>
          </p:nvPr>
        </p:nvSpPr>
        <p:spPr>
          <a:xfrm>
            <a:off x="5926138" y="4801128"/>
            <a:ext cx="2574925" cy="236537"/>
          </a:xfrm>
          <a:prstGeom prst="rect">
            <a:avLst/>
          </a:prstGeom>
        </p:spPr>
        <p:txBody>
          <a:bodyPr vert="horz"/>
          <a:lstStyle>
            <a:lvl1pPr marL="0" indent="0" algn="r">
              <a:buNone/>
              <a:defRPr sz="1200" b="0" i="0" baseline="0">
                <a:solidFill>
                  <a:srgbClr val="1C1F2A"/>
                </a:solidFill>
                <a:latin typeface="Arial" panose="020B0604020202020204" pitchFamily="34" charset="0"/>
                <a:cs typeface="Arial" panose="020B0604020202020204" pitchFamily="34" charset="0"/>
              </a:defRPr>
            </a:lvl1pPr>
          </a:lstStyle>
          <a:p>
            <a:pPr lvl="0"/>
            <a:r>
              <a:rPr lang="en-US" sz="1200" b="0" i="0">
                <a:latin typeface="Arial"/>
                <a:cs typeface="Arial"/>
              </a:rPr>
              <a:t>Title of presentation</a:t>
            </a:r>
            <a:endParaRPr lang="en-US"/>
          </a:p>
        </p:txBody>
      </p:sp>
      <p:cxnSp>
        <p:nvCxnSpPr>
          <p:cNvPr id="11" name="Straight Connector 10">
            <a:extLst>
              <a:ext uri="{FF2B5EF4-FFF2-40B4-BE49-F238E27FC236}">
                <a16:creationId xmlns:a16="http://schemas.microsoft.com/office/drawing/2014/main" id="{C3DE0583-2B95-BD4F-B149-A64618239A79}"/>
              </a:ext>
            </a:extLst>
          </p:cNvPr>
          <p:cNvCxnSpPr>
            <a:cxnSpLocks/>
          </p:cNvCxnSpPr>
          <p:nvPr userDrawn="1"/>
        </p:nvCxnSpPr>
        <p:spPr>
          <a:xfrm>
            <a:off x="4572000" y="4713316"/>
            <a:ext cx="3928533" cy="0"/>
          </a:xfrm>
          <a:prstGeom prst="line">
            <a:avLst/>
          </a:prstGeom>
          <a:ln>
            <a:solidFill>
              <a:srgbClr val="1C1F2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38232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2"/>
          <p:cNvSpPr>
            <a:spLocks noGrp="1"/>
          </p:cNvSpPr>
          <p:nvPr>
            <p:ph idx="1" hasCustomPrompt="1"/>
          </p:nvPr>
        </p:nvSpPr>
        <p:spPr>
          <a:xfrm>
            <a:off x="4334933" y="4436534"/>
            <a:ext cx="3268134" cy="414866"/>
          </a:xfrm>
          <a:prstGeom prst="rect">
            <a:avLst/>
          </a:prstGeom>
        </p:spPr>
        <p:txBody>
          <a:bodyPr vert="horz" lIns="91440" tIns="45720" rIns="91440" bIns="45720" rtlCol="0">
            <a:normAutofit/>
          </a:bodyPr>
          <a:lstStyle>
            <a:lvl1pPr marL="0" indent="0" algn="l">
              <a:lnSpc>
                <a:spcPct val="80000"/>
              </a:lnSpc>
              <a:buNone/>
              <a:defRPr sz="1200" b="0" i="0">
                <a:solidFill>
                  <a:schemeClr val="bg1"/>
                </a:solidFill>
                <a:latin typeface="Arial" panose="020B0604020202020204" pitchFamily="34" charset="0"/>
                <a:cs typeface="Arial" panose="020B0604020202020204" pitchFamily="34" charset="0"/>
              </a:defRPr>
            </a:lvl1pPr>
            <a:lvl3pPr>
              <a:defRPr>
                <a:solidFill>
                  <a:srgbClr val="4D4D4D"/>
                </a:solidFill>
                <a:latin typeface="Arial"/>
                <a:cs typeface="Arial"/>
              </a:defRPr>
            </a:lvl3pPr>
          </a:lstStyle>
          <a:p>
            <a:pPr lvl="0"/>
            <a:r>
              <a:rPr lang="en-GB"/>
              <a:t>Names of Presenter/s</a:t>
            </a:r>
          </a:p>
          <a:p>
            <a:pPr lvl="0"/>
            <a:r>
              <a:rPr lang="en-GB"/>
              <a:t>Date of presentation</a:t>
            </a:r>
          </a:p>
          <a:p>
            <a:pPr lvl="0"/>
            <a:endParaRPr lang="en-GB"/>
          </a:p>
        </p:txBody>
      </p:sp>
      <p:sp>
        <p:nvSpPr>
          <p:cNvPr id="7" name="Title Placeholder 1"/>
          <p:cNvSpPr>
            <a:spLocks noGrp="1"/>
          </p:cNvSpPr>
          <p:nvPr>
            <p:ph type="title" hasCustomPrompt="1"/>
          </p:nvPr>
        </p:nvSpPr>
        <p:spPr>
          <a:xfrm>
            <a:off x="4334933" y="2537883"/>
            <a:ext cx="4275667" cy="433917"/>
          </a:xfrm>
          <a:prstGeom prst="rect">
            <a:avLst/>
          </a:prstGeom>
        </p:spPr>
        <p:txBody>
          <a:bodyPr vert="horz" lIns="91440" tIns="45720" rIns="91440" bIns="45720" rtlCol="0" anchor="t">
            <a:noAutofit/>
          </a:bodyPr>
          <a:lstStyle>
            <a:lvl1pPr marL="0" marR="0" indent="0" algn="l" defTabSz="457200" rtl="0" eaLnBrk="1" fontAlgn="auto" latinLnBrk="0" hangingPunct="1">
              <a:lnSpc>
                <a:spcPct val="90000"/>
              </a:lnSpc>
              <a:spcBef>
                <a:spcPct val="0"/>
              </a:spcBef>
              <a:spcAft>
                <a:spcPts val="0"/>
              </a:spcAft>
              <a:buClrTx/>
              <a:buSzTx/>
              <a:buFontTx/>
              <a:buNone/>
              <a:tabLst/>
              <a:defRPr sz="2800" b="1" i="0" baseline="0">
                <a:solidFill>
                  <a:srgbClr val="A3A3A9"/>
                </a:solidFill>
                <a:latin typeface="Arial" panose="020B0604020202020204" pitchFamily="34" charset="0"/>
                <a:cs typeface="Arial" panose="020B0604020202020204" pitchFamily="34" charset="0"/>
              </a:defRPr>
            </a:lvl1pPr>
          </a:lstStyle>
          <a:p>
            <a:pPr>
              <a:lnSpc>
                <a:spcPct val="90000"/>
              </a:lnSpc>
            </a:pPr>
            <a:r>
              <a:rPr lang="en-GB"/>
              <a:t>Divider title</a:t>
            </a:r>
            <a:endParaRPr lang="en-US"/>
          </a:p>
        </p:txBody>
      </p:sp>
      <p:sp>
        <p:nvSpPr>
          <p:cNvPr id="8" name="Text Placeholder 12"/>
          <p:cNvSpPr>
            <a:spLocks noGrp="1"/>
          </p:cNvSpPr>
          <p:nvPr>
            <p:ph type="body" sz="quarter" idx="10" hasCustomPrompt="1"/>
          </p:nvPr>
        </p:nvSpPr>
        <p:spPr>
          <a:xfrm>
            <a:off x="4335463" y="2980796"/>
            <a:ext cx="4275137" cy="490537"/>
          </a:xfrm>
          <a:prstGeom prst="rect">
            <a:avLst/>
          </a:prstGeom>
        </p:spPr>
        <p:txBody>
          <a:bodyPr vert="horz"/>
          <a:lstStyle>
            <a:lvl1pPr marL="0" indent="0">
              <a:buNone/>
              <a:defRPr sz="2400" b="1" i="0">
                <a:solidFill>
                  <a:schemeClr val="bg1"/>
                </a:solidFill>
                <a:latin typeface="Arial" panose="020B0604020202020204" pitchFamily="34" charset="0"/>
                <a:cs typeface="Arial" panose="020B0604020202020204" pitchFamily="34" charset="0"/>
              </a:defRPr>
            </a:lvl1pPr>
          </a:lstStyle>
          <a:p>
            <a:pPr lvl="0"/>
            <a:r>
              <a:rPr lang="en-GB" sz="2600">
                <a:solidFill>
                  <a:schemeClr val="bg1"/>
                </a:solidFill>
              </a:rPr>
              <a:t>Supporting title</a:t>
            </a:r>
            <a:endParaRPr lang="en-US"/>
          </a:p>
        </p:txBody>
      </p:sp>
    </p:spTree>
    <p:extLst>
      <p:ext uri="{BB962C8B-B14F-4D97-AF65-F5344CB8AC3E}">
        <p14:creationId xmlns:p14="http://schemas.microsoft.com/office/powerpoint/2010/main" val="717683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body copy">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439333"/>
            <a:ext cx="8043333" cy="2789767"/>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baseline="0">
                <a:solidFill>
                  <a:srgbClr val="1C1F2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Main copy style</a:t>
            </a:r>
          </a:p>
          <a:p>
            <a:endParaRPr lang="en-US"/>
          </a:p>
        </p:txBody>
      </p:sp>
      <p:sp>
        <p:nvSpPr>
          <p:cNvPr id="4" name="Text Placeholder 3"/>
          <p:cNvSpPr>
            <a:spLocks noGrp="1"/>
          </p:cNvSpPr>
          <p:nvPr>
            <p:ph type="body" sz="quarter" idx="11" hasCustomPrompt="1"/>
          </p:nvPr>
        </p:nvSpPr>
        <p:spPr>
          <a:xfrm>
            <a:off x="457200" y="385763"/>
            <a:ext cx="3827463" cy="442912"/>
          </a:xfrm>
          <a:prstGeom prst="rect">
            <a:avLst/>
          </a:prstGeom>
        </p:spPr>
        <p:txBody>
          <a:bodyPr vert="horz"/>
          <a:lstStyle>
            <a:lvl1pPr marL="0" indent="0">
              <a:buNone/>
              <a:defRPr sz="2400" b="1" i="0">
                <a:solidFill>
                  <a:srgbClr val="D90038"/>
                </a:solidFill>
                <a:latin typeface="Arial" panose="020B0604020202020204" pitchFamily="34" charset="0"/>
                <a:cs typeface="Arial" panose="020B0604020202020204" pitchFamily="34" charset="0"/>
              </a:defRPr>
            </a:lvl1pPr>
          </a:lstStyle>
          <a:p>
            <a:pPr lvl="0"/>
            <a:r>
              <a:rPr lang="en-US"/>
              <a:t>Slide title</a:t>
            </a:r>
          </a:p>
        </p:txBody>
      </p:sp>
      <p:sp>
        <p:nvSpPr>
          <p:cNvPr id="9" name="Text Placeholder 8"/>
          <p:cNvSpPr>
            <a:spLocks noGrp="1"/>
          </p:cNvSpPr>
          <p:nvPr>
            <p:ph type="body" sz="quarter" idx="12" hasCustomPrompt="1"/>
          </p:nvPr>
        </p:nvSpPr>
        <p:spPr>
          <a:xfrm>
            <a:off x="457200" y="828675"/>
            <a:ext cx="3827463" cy="442912"/>
          </a:xfrm>
          <a:prstGeom prst="rect">
            <a:avLst/>
          </a:prstGeom>
        </p:spPr>
        <p:txBody>
          <a:bodyPr vert="horz"/>
          <a:lstStyle>
            <a:lvl1pPr marL="0" indent="0">
              <a:buNone/>
              <a:defRPr sz="2400" b="1" i="0" baseline="0">
                <a:solidFill>
                  <a:srgbClr val="1C1F2A"/>
                </a:solidFill>
                <a:latin typeface="Arial" panose="020B0604020202020204" pitchFamily="34" charset="0"/>
                <a:cs typeface="Arial" panose="020B0604020202020204" pitchFamily="34" charset="0"/>
              </a:defRPr>
            </a:lvl1pPr>
          </a:lstStyle>
          <a:p>
            <a:pPr lvl="0"/>
            <a:r>
              <a:rPr lang="en-US" sz="2400"/>
              <a:t>Slide subtitle</a:t>
            </a:r>
            <a:endParaRPr lang="en-US"/>
          </a:p>
        </p:txBody>
      </p:sp>
      <p:sp>
        <p:nvSpPr>
          <p:cNvPr id="14" name="Text Placeholder 13"/>
          <p:cNvSpPr>
            <a:spLocks noGrp="1"/>
          </p:cNvSpPr>
          <p:nvPr>
            <p:ph type="body" sz="quarter" idx="13" hasCustomPrompt="1"/>
          </p:nvPr>
        </p:nvSpPr>
        <p:spPr>
          <a:xfrm>
            <a:off x="5926138" y="4801128"/>
            <a:ext cx="2574925" cy="236537"/>
          </a:xfrm>
          <a:prstGeom prst="rect">
            <a:avLst/>
          </a:prstGeom>
        </p:spPr>
        <p:txBody>
          <a:bodyPr vert="horz"/>
          <a:lstStyle>
            <a:lvl1pPr marL="0" indent="0" algn="r">
              <a:buNone/>
              <a:defRPr sz="1200" b="0" i="0" baseline="0">
                <a:solidFill>
                  <a:srgbClr val="1C1F2A"/>
                </a:solidFill>
                <a:latin typeface="Arial" panose="020B0604020202020204" pitchFamily="34" charset="0"/>
                <a:cs typeface="Arial" panose="020B0604020202020204" pitchFamily="34" charset="0"/>
              </a:defRPr>
            </a:lvl1pPr>
          </a:lstStyle>
          <a:p>
            <a:pPr lvl="0"/>
            <a:r>
              <a:rPr lang="en-US" sz="1200" b="0" i="0">
                <a:latin typeface="Arial"/>
                <a:cs typeface="Arial"/>
              </a:rPr>
              <a:t>Title of presentation</a:t>
            </a:r>
            <a:endParaRPr lang="en-US"/>
          </a:p>
        </p:txBody>
      </p:sp>
      <p:sp>
        <p:nvSpPr>
          <p:cNvPr id="6" name="Slide Number Placeholder 3">
            <a:extLst>
              <a:ext uri="{FF2B5EF4-FFF2-40B4-BE49-F238E27FC236}">
                <a16:creationId xmlns:a16="http://schemas.microsoft.com/office/drawing/2014/main" id="{6355DDFF-554F-5295-4593-EB76537D9537}"/>
              </a:ext>
            </a:extLst>
          </p:cNvPr>
          <p:cNvSpPr>
            <a:spLocks noGrp="1"/>
          </p:cNvSpPr>
          <p:nvPr>
            <p:ph type="sldNum" sz="quarter" idx="15"/>
          </p:nvPr>
        </p:nvSpPr>
        <p:spPr>
          <a:xfrm>
            <a:off x="457200" y="4763028"/>
            <a:ext cx="2133600" cy="274637"/>
          </a:xfrm>
          <a:prstGeom prst="rect">
            <a:avLst/>
          </a:prstGeom>
        </p:spPr>
        <p:txBody>
          <a:bodyPr/>
          <a:lstStyle>
            <a:lvl1pPr algn="l">
              <a:defRPr sz="1200"/>
            </a:lvl1pPr>
          </a:lstStyle>
          <a:p>
            <a:fld id="{1B7BD2A9-692C-1D43-B40C-620792CF70A5}" type="slidenum">
              <a:rPr lang="en-US" smtClean="0"/>
              <a:pPr/>
              <a:t>‹#›</a:t>
            </a:fld>
            <a:endParaRPr lang="en-US" dirty="0"/>
          </a:p>
        </p:txBody>
      </p:sp>
    </p:spTree>
    <p:extLst>
      <p:ext uri="{BB962C8B-B14F-4D97-AF65-F5344CB8AC3E}">
        <p14:creationId xmlns:p14="http://schemas.microsoft.com/office/powerpoint/2010/main" val="269846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body bullet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439333"/>
            <a:ext cx="8043333" cy="2789767"/>
          </a:xfrm>
          <a:prstGeom prst="rect">
            <a:avLst/>
          </a:prstGeom>
        </p:spPr>
        <p:txBody>
          <a:bodyPr>
            <a:noAutofit/>
          </a:bodyPr>
          <a:lstStyle>
            <a:lvl1pPr marL="285750" marR="0" indent="-285750" algn="l" defTabSz="457200" rtl="0" eaLnBrk="1" fontAlgn="auto" latinLnBrk="0" hangingPunct="1">
              <a:lnSpc>
                <a:spcPct val="100000"/>
              </a:lnSpc>
              <a:spcBef>
                <a:spcPct val="20000"/>
              </a:spcBef>
              <a:spcAft>
                <a:spcPts val="0"/>
              </a:spcAft>
              <a:buClr>
                <a:srgbClr val="D30037"/>
              </a:buClr>
              <a:buSzPct val="80000"/>
              <a:buFont typeface="Wingdings" charset="2"/>
              <a:buChar char=""/>
              <a:tabLst/>
              <a:defRPr sz="1800" b="0" i="0" baseline="0">
                <a:solidFill>
                  <a:srgbClr val="1C1F2A"/>
                </a:solidFill>
                <a:latin typeface="Arial" panose="020B0604020202020204" pitchFamily="34" charset="0"/>
                <a:cs typeface="Arial" panose="020B0604020202020204" pitchFamily="34" charset="0"/>
              </a:defRPr>
            </a:lvl1pPr>
            <a:lvl2pPr marL="721350" indent="-285750" algn="l">
              <a:buClr>
                <a:srgbClr val="E40046"/>
              </a:buClr>
              <a:buFont typeface="Arial" panose="020B0604020202020204" pitchFamily="34" charset="0"/>
              <a:buChar char="•"/>
              <a:tabLst>
                <a:tab pos="360000" algn="l"/>
              </a:tabLst>
              <a:defRPr sz="1400" baseline="0">
                <a:solidFill>
                  <a:srgbClr val="1C1F2A"/>
                </a:solidFill>
                <a:latin typeface="Arial" panose="020B0604020202020204" pitchFamily="34" charset="0"/>
                <a:cs typeface="Arial" panose="020B0604020202020204" pitchFamily="34" charset="0"/>
              </a:defRPr>
            </a:lvl2pPr>
            <a:lvl3pPr marL="1257300" indent="-342900" algn="l">
              <a:buFont typeface="Courier New" panose="02070309020205020404" pitchFamily="49" charset="0"/>
              <a:buChar char="o"/>
              <a:defRPr sz="1200">
                <a:solidFill>
                  <a:schemeClr val="tx1">
                    <a:tint val="75000"/>
                  </a:schemeClr>
                </a:solidFill>
                <a:latin typeface="Arial" panose="020B0604020202020204" pitchFamily="34" charset="0"/>
                <a:cs typeface="Arial" panose="020B0604020202020204" pitchFamily="34" charset="0"/>
              </a:defRPr>
            </a:lvl3pPr>
            <a:lvl4pPr marL="1714500" indent="-342900" algn="l">
              <a:buFont typeface="Arial" panose="020B0604020202020204" pitchFamily="34" charset="0"/>
              <a:buChar char="•"/>
              <a:defRPr sz="1200" baseline="0">
                <a:solidFill>
                  <a:schemeClr val="tx1">
                    <a:tint val="75000"/>
                  </a:schemeClr>
                </a:solidFill>
                <a:latin typeface="Arial" panose="020B0604020202020204" pitchFamily="34" charset="0"/>
              </a:defRPr>
            </a:lvl4pPr>
            <a:lvl5pPr marL="2171700" indent="-342900" algn="l">
              <a:buFont typeface="Courier New" panose="02070309020205020404" pitchFamily="49" charset="0"/>
              <a:buChar char="o"/>
              <a:defRPr sz="1200" baseline="0">
                <a:solidFill>
                  <a:schemeClr val="tx1">
                    <a:tint val="75000"/>
                  </a:schemeClr>
                </a:solidFill>
                <a:latin typeface="Arial" panose="020B0604020202020204" pitchFamily="34" charset="0"/>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Main copy style bullets</a:t>
            </a:r>
          </a:p>
          <a:p>
            <a:pPr lvl="1"/>
            <a:r>
              <a:rPr lang="en-GB"/>
              <a:t>Secondary bullets</a:t>
            </a:r>
          </a:p>
          <a:p>
            <a:pPr lvl="2"/>
            <a:r>
              <a:rPr lang="en-GB"/>
              <a:t>Level 3 bullets</a:t>
            </a:r>
          </a:p>
          <a:p>
            <a:pPr lvl="3"/>
            <a:r>
              <a:rPr lang="en-GB"/>
              <a:t>Level 4 bullets</a:t>
            </a:r>
          </a:p>
          <a:p>
            <a:pPr lvl="4"/>
            <a:r>
              <a:rPr lang="en-GB"/>
              <a:t>Level 5 bullets</a:t>
            </a:r>
          </a:p>
          <a:p>
            <a:endParaRPr lang="en-US"/>
          </a:p>
        </p:txBody>
      </p:sp>
      <p:sp>
        <p:nvSpPr>
          <p:cNvPr id="13" name="Text Placeholder 3"/>
          <p:cNvSpPr>
            <a:spLocks noGrp="1"/>
          </p:cNvSpPr>
          <p:nvPr>
            <p:ph type="body" sz="quarter" idx="11" hasCustomPrompt="1"/>
          </p:nvPr>
        </p:nvSpPr>
        <p:spPr>
          <a:xfrm>
            <a:off x="457200" y="385763"/>
            <a:ext cx="3827463" cy="442912"/>
          </a:xfrm>
          <a:prstGeom prst="rect">
            <a:avLst/>
          </a:prstGeom>
        </p:spPr>
        <p:txBody>
          <a:bodyPr vert="horz"/>
          <a:lstStyle>
            <a:lvl1pPr marL="0" indent="0">
              <a:buNone/>
              <a:defRPr sz="2400" b="1" i="0" baseline="0">
                <a:solidFill>
                  <a:srgbClr val="D90038"/>
                </a:solidFill>
                <a:latin typeface="Arial" panose="020B0604020202020204" pitchFamily="34" charset="0"/>
                <a:cs typeface="Arial" panose="020B0604020202020204" pitchFamily="34" charset="0"/>
              </a:defRPr>
            </a:lvl1pPr>
          </a:lstStyle>
          <a:p>
            <a:pPr lvl="0"/>
            <a:r>
              <a:rPr lang="en-US"/>
              <a:t>Slide title</a:t>
            </a:r>
          </a:p>
        </p:txBody>
      </p:sp>
      <p:sp>
        <p:nvSpPr>
          <p:cNvPr id="14" name="Text Placeholder 8"/>
          <p:cNvSpPr>
            <a:spLocks noGrp="1"/>
          </p:cNvSpPr>
          <p:nvPr>
            <p:ph type="body" sz="quarter" idx="12" hasCustomPrompt="1"/>
          </p:nvPr>
        </p:nvSpPr>
        <p:spPr>
          <a:xfrm>
            <a:off x="457200" y="828675"/>
            <a:ext cx="3827463" cy="442912"/>
          </a:xfrm>
          <a:prstGeom prst="rect">
            <a:avLst/>
          </a:prstGeom>
        </p:spPr>
        <p:txBody>
          <a:bodyPr vert="horz"/>
          <a:lstStyle>
            <a:lvl1pPr marL="0" indent="0">
              <a:buNone/>
              <a:defRPr sz="2400" b="1" i="0" baseline="0">
                <a:solidFill>
                  <a:srgbClr val="1C1F2A"/>
                </a:solidFill>
                <a:latin typeface="Arial" panose="020B0604020202020204" pitchFamily="34" charset="0"/>
                <a:cs typeface="Arial" panose="020B0604020202020204" pitchFamily="34" charset="0"/>
              </a:defRPr>
            </a:lvl1pPr>
          </a:lstStyle>
          <a:p>
            <a:pPr lvl="0"/>
            <a:r>
              <a:rPr lang="en-US" sz="2400"/>
              <a:t>Slide subtitle</a:t>
            </a:r>
            <a:endParaRPr lang="en-US"/>
          </a:p>
        </p:txBody>
      </p:sp>
      <p:sp>
        <p:nvSpPr>
          <p:cNvPr id="16" name="Text Placeholder 13"/>
          <p:cNvSpPr>
            <a:spLocks noGrp="1"/>
          </p:cNvSpPr>
          <p:nvPr>
            <p:ph type="body" sz="quarter" idx="13" hasCustomPrompt="1"/>
          </p:nvPr>
        </p:nvSpPr>
        <p:spPr>
          <a:xfrm>
            <a:off x="5926138" y="4801128"/>
            <a:ext cx="2574925" cy="236537"/>
          </a:xfrm>
          <a:prstGeom prst="rect">
            <a:avLst/>
          </a:prstGeom>
        </p:spPr>
        <p:txBody>
          <a:bodyPr vert="horz"/>
          <a:lstStyle>
            <a:lvl1pPr marL="0" indent="0" algn="r">
              <a:buNone/>
              <a:defRPr sz="1200" b="0" i="0" baseline="0">
                <a:solidFill>
                  <a:srgbClr val="1C1F2A"/>
                </a:solidFill>
                <a:latin typeface="Arial" panose="020B0604020202020204" pitchFamily="34" charset="0"/>
                <a:cs typeface="Arial" panose="020B0604020202020204" pitchFamily="34" charset="0"/>
              </a:defRPr>
            </a:lvl1pPr>
          </a:lstStyle>
          <a:p>
            <a:pPr lvl="0"/>
            <a:r>
              <a:rPr lang="en-US" sz="1200" b="0" i="0">
                <a:latin typeface="Arial"/>
                <a:cs typeface="Arial"/>
              </a:rPr>
              <a:t>Title of presentation</a:t>
            </a:r>
            <a:endParaRPr lang="en-US"/>
          </a:p>
        </p:txBody>
      </p:sp>
      <p:sp>
        <p:nvSpPr>
          <p:cNvPr id="5" name="Slide Number Placeholder 3">
            <a:extLst>
              <a:ext uri="{FF2B5EF4-FFF2-40B4-BE49-F238E27FC236}">
                <a16:creationId xmlns:a16="http://schemas.microsoft.com/office/drawing/2014/main" id="{BA25101C-12CA-7673-947D-3DB505370C76}"/>
              </a:ext>
            </a:extLst>
          </p:cNvPr>
          <p:cNvSpPr>
            <a:spLocks noGrp="1"/>
          </p:cNvSpPr>
          <p:nvPr>
            <p:ph type="sldNum" sz="quarter" idx="15"/>
          </p:nvPr>
        </p:nvSpPr>
        <p:spPr>
          <a:xfrm>
            <a:off x="457200" y="4763028"/>
            <a:ext cx="2133600" cy="274637"/>
          </a:xfrm>
          <a:prstGeom prst="rect">
            <a:avLst/>
          </a:prstGeom>
        </p:spPr>
        <p:txBody>
          <a:bodyPr/>
          <a:lstStyle>
            <a:lvl1pPr algn="l">
              <a:defRPr sz="1200"/>
            </a:lvl1pPr>
          </a:lstStyle>
          <a:p>
            <a:fld id="{1B7BD2A9-692C-1D43-B40C-620792CF70A5}" type="slidenum">
              <a:rPr lang="en-US" smtClean="0"/>
              <a:pPr/>
              <a:t>‹#›</a:t>
            </a:fld>
            <a:endParaRPr lang="en-US" dirty="0"/>
          </a:p>
        </p:txBody>
      </p:sp>
    </p:spTree>
    <p:extLst>
      <p:ext uri="{BB962C8B-B14F-4D97-AF65-F5344CB8AC3E}">
        <p14:creationId xmlns:p14="http://schemas.microsoft.com/office/powerpoint/2010/main" val="95637418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DBA1C1D1-846D-6E4C-9739-141AA2D226E3}"/>
              </a:ext>
            </a:extLst>
          </p:cNvPr>
          <p:cNvSpPr>
            <a:spLocks noGrp="1"/>
          </p:cNvSpPr>
          <p:nvPr>
            <p:ph type="subTitle" idx="1" hasCustomPrompt="1"/>
          </p:nvPr>
        </p:nvSpPr>
        <p:spPr>
          <a:xfrm>
            <a:off x="457200" y="1491304"/>
            <a:ext cx="8043333" cy="2242327"/>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0" i="0" baseline="0">
                <a:solidFill>
                  <a:srgbClr val="1C1F2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Main copy style</a:t>
            </a:r>
          </a:p>
          <a:p>
            <a:endParaRPr lang="en-US"/>
          </a:p>
        </p:txBody>
      </p:sp>
      <p:sp>
        <p:nvSpPr>
          <p:cNvPr id="12" name="Text Placeholder 3">
            <a:extLst>
              <a:ext uri="{FF2B5EF4-FFF2-40B4-BE49-F238E27FC236}">
                <a16:creationId xmlns:a16="http://schemas.microsoft.com/office/drawing/2014/main" id="{73160036-9FD7-7748-AF0B-282190D78701}"/>
              </a:ext>
            </a:extLst>
          </p:cNvPr>
          <p:cNvSpPr>
            <a:spLocks noGrp="1"/>
          </p:cNvSpPr>
          <p:nvPr>
            <p:ph type="body" sz="quarter" idx="11" hasCustomPrompt="1"/>
          </p:nvPr>
        </p:nvSpPr>
        <p:spPr>
          <a:xfrm>
            <a:off x="457200" y="437734"/>
            <a:ext cx="3827463" cy="442912"/>
          </a:xfrm>
          <a:prstGeom prst="rect">
            <a:avLst/>
          </a:prstGeom>
        </p:spPr>
        <p:txBody>
          <a:bodyPr vert="horz"/>
          <a:lstStyle>
            <a:lvl1pPr marL="0" indent="0">
              <a:buNone/>
              <a:defRPr sz="2400" b="1" i="0">
                <a:solidFill>
                  <a:srgbClr val="D90038"/>
                </a:solidFill>
                <a:latin typeface="Arial" panose="020B0604020202020204" pitchFamily="34" charset="0"/>
                <a:cs typeface="Arial" panose="020B0604020202020204" pitchFamily="34" charset="0"/>
              </a:defRPr>
            </a:lvl1pPr>
          </a:lstStyle>
          <a:p>
            <a:pPr lvl="0"/>
            <a:r>
              <a:rPr lang="en-US"/>
              <a:t>Slide title</a:t>
            </a:r>
          </a:p>
        </p:txBody>
      </p:sp>
      <p:sp>
        <p:nvSpPr>
          <p:cNvPr id="13" name="Text Placeholder 8">
            <a:extLst>
              <a:ext uri="{FF2B5EF4-FFF2-40B4-BE49-F238E27FC236}">
                <a16:creationId xmlns:a16="http://schemas.microsoft.com/office/drawing/2014/main" id="{0561C9BB-339F-1041-8EF7-C269FA1D7FAA}"/>
              </a:ext>
            </a:extLst>
          </p:cNvPr>
          <p:cNvSpPr>
            <a:spLocks noGrp="1"/>
          </p:cNvSpPr>
          <p:nvPr>
            <p:ph type="body" sz="quarter" idx="12" hasCustomPrompt="1"/>
          </p:nvPr>
        </p:nvSpPr>
        <p:spPr>
          <a:xfrm>
            <a:off x="457200" y="880646"/>
            <a:ext cx="3827463" cy="442912"/>
          </a:xfrm>
          <a:prstGeom prst="rect">
            <a:avLst/>
          </a:prstGeom>
        </p:spPr>
        <p:txBody>
          <a:bodyPr vert="horz"/>
          <a:lstStyle>
            <a:lvl1pPr marL="0" indent="0">
              <a:buNone/>
              <a:defRPr sz="2400" b="1" i="0" baseline="0">
                <a:solidFill>
                  <a:srgbClr val="1C1F2A"/>
                </a:solidFill>
                <a:latin typeface="Arial" panose="020B0604020202020204" pitchFamily="34" charset="0"/>
                <a:cs typeface="Arial" panose="020B0604020202020204" pitchFamily="34" charset="0"/>
              </a:defRPr>
            </a:lvl1pPr>
          </a:lstStyle>
          <a:p>
            <a:pPr lvl="0"/>
            <a:r>
              <a:rPr lang="en-US" sz="2400"/>
              <a:t>Slide subtitle</a:t>
            </a:r>
            <a:endParaRPr lang="en-US"/>
          </a:p>
        </p:txBody>
      </p:sp>
      <p:sp>
        <p:nvSpPr>
          <p:cNvPr id="14" name="Text Placeholder 13">
            <a:extLst>
              <a:ext uri="{FF2B5EF4-FFF2-40B4-BE49-F238E27FC236}">
                <a16:creationId xmlns:a16="http://schemas.microsoft.com/office/drawing/2014/main" id="{1EFDD8F5-E7E1-EC4D-AAE2-E1AA495EB0B0}"/>
              </a:ext>
            </a:extLst>
          </p:cNvPr>
          <p:cNvSpPr>
            <a:spLocks noGrp="1"/>
          </p:cNvSpPr>
          <p:nvPr>
            <p:ph type="body" sz="quarter" idx="13" hasCustomPrompt="1"/>
          </p:nvPr>
        </p:nvSpPr>
        <p:spPr>
          <a:xfrm>
            <a:off x="5926138" y="4801128"/>
            <a:ext cx="2574925" cy="236537"/>
          </a:xfrm>
          <a:prstGeom prst="rect">
            <a:avLst/>
          </a:prstGeom>
        </p:spPr>
        <p:txBody>
          <a:bodyPr vert="horz"/>
          <a:lstStyle>
            <a:lvl1pPr marL="0" indent="0" algn="r">
              <a:buNone/>
              <a:defRPr sz="1200" b="0" i="0" baseline="0">
                <a:solidFill>
                  <a:srgbClr val="1C1F2A"/>
                </a:solidFill>
                <a:latin typeface="Arial" panose="020B0604020202020204" pitchFamily="34" charset="0"/>
                <a:cs typeface="Arial" panose="020B0604020202020204" pitchFamily="34" charset="0"/>
              </a:defRPr>
            </a:lvl1pPr>
          </a:lstStyle>
          <a:p>
            <a:pPr lvl="0"/>
            <a:r>
              <a:rPr lang="en-US" sz="1200" b="0" i="0">
                <a:latin typeface="Arial"/>
                <a:cs typeface="Arial"/>
              </a:rPr>
              <a:t>Title of presentation</a:t>
            </a:r>
            <a:endParaRPr lang="en-US"/>
          </a:p>
        </p:txBody>
      </p:sp>
      <p:cxnSp>
        <p:nvCxnSpPr>
          <p:cNvPr id="15" name="Straight Connector 14">
            <a:extLst>
              <a:ext uri="{FF2B5EF4-FFF2-40B4-BE49-F238E27FC236}">
                <a16:creationId xmlns:a16="http://schemas.microsoft.com/office/drawing/2014/main" id="{153643D0-12B0-4542-B045-07F02D621ABE}"/>
              </a:ext>
            </a:extLst>
          </p:cNvPr>
          <p:cNvCxnSpPr>
            <a:cxnSpLocks/>
          </p:cNvCxnSpPr>
          <p:nvPr userDrawn="1"/>
        </p:nvCxnSpPr>
        <p:spPr>
          <a:xfrm>
            <a:off x="4572000" y="4713316"/>
            <a:ext cx="3928533" cy="0"/>
          </a:xfrm>
          <a:prstGeom prst="line">
            <a:avLst/>
          </a:prstGeom>
          <a:ln>
            <a:solidFill>
              <a:srgbClr val="1C1F2A"/>
            </a:solidFill>
          </a:ln>
        </p:spPr>
        <p:style>
          <a:lnRef idx="1">
            <a:schemeClr val="accent6"/>
          </a:lnRef>
          <a:fillRef idx="0">
            <a:schemeClr val="accent6"/>
          </a:fillRef>
          <a:effectRef idx="0">
            <a:schemeClr val="accent6"/>
          </a:effectRef>
          <a:fontRef idx="minor">
            <a:schemeClr val="tx1"/>
          </a:fontRef>
        </p:style>
      </p:cxnSp>
      <p:sp>
        <p:nvSpPr>
          <p:cNvPr id="3" name="Slide Number Placeholder 3">
            <a:extLst>
              <a:ext uri="{FF2B5EF4-FFF2-40B4-BE49-F238E27FC236}">
                <a16:creationId xmlns:a16="http://schemas.microsoft.com/office/drawing/2014/main" id="{CC871890-FBA9-9EEB-2354-C89612BA4887}"/>
              </a:ext>
            </a:extLst>
          </p:cNvPr>
          <p:cNvSpPr>
            <a:spLocks noGrp="1"/>
          </p:cNvSpPr>
          <p:nvPr>
            <p:ph type="sldNum" sz="quarter" idx="15"/>
          </p:nvPr>
        </p:nvSpPr>
        <p:spPr>
          <a:xfrm>
            <a:off x="457200" y="4763028"/>
            <a:ext cx="2133600" cy="274637"/>
          </a:xfrm>
          <a:prstGeom prst="rect">
            <a:avLst/>
          </a:prstGeom>
        </p:spPr>
        <p:txBody>
          <a:bodyPr/>
          <a:lstStyle>
            <a:lvl1pPr algn="l">
              <a:defRPr sz="1200"/>
            </a:lvl1pPr>
          </a:lstStyle>
          <a:p>
            <a:fld id="{1B7BD2A9-692C-1D43-B40C-620792CF70A5}" type="slidenum">
              <a:rPr lang="en-US" smtClean="0"/>
              <a:pPr/>
              <a:t>‹#›</a:t>
            </a:fld>
            <a:endParaRPr lang="en-US" dirty="0"/>
          </a:p>
        </p:txBody>
      </p:sp>
    </p:spTree>
    <p:extLst>
      <p:ext uri="{BB962C8B-B14F-4D97-AF65-F5344CB8AC3E}">
        <p14:creationId xmlns:p14="http://schemas.microsoft.com/office/powerpoint/2010/main" val="290096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Body Copy">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439333"/>
            <a:ext cx="8043333" cy="2789767"/>
          </a:xfrm>
        </p:spPr>
        <p:txBody>
          <a:bodyPr>
            <a:noAutofit/>
          </a:bodyPr>
          <a:lstStyle>
            <a:lvl1pPr marL="0" indent="0" algn="l">
              <a:buNone/>
              <a:defRPr sz="1800" b="0" i="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Main copy style</a:t>
            </a:r>
          </a:p>
          <a:p>
            <a:endParaRPr lang="en-GB"/>
          </a:p>
          <a:p>
            <a:endParaRPr lang="en-US"/>
          </a:p>
        </p:txBody>
      </p:sp>
      <p:sp>
        <p:nvSpPr>
          <p:cNvPr id="8" name="Text Placeholder 3"/>
          <p:cNvSpPr>
            <a:spLocks noGrp="1"/>
          </p:cNvSpPr>
          <p:nvPr>
            <p:ph type="body" sz="quarter" idx="11" hasCustomPrompt="1"/>
          </p:nvPr>
        </p:nvSpPr>
        <p:spPr>
          <a:xfrm>
            <a:off x="457200" y="385763"/>
            <a:ext cx="3827463" cy="442912"/>
          </a:xfrm>
          <a:prstGeom prst="rect">
            <a:avLst/>
          </a:prstGeom>
        </p:spPr>
        <p:txBody>
          <a:bodyPr vert="horz"/>
          <a:lstStyle>
            <a:lvl1pPr marL="0" indent="0">
              <a:buNone/>
              <a:defRPr sz="2400" b="1" i="0" baseline="0">
                <a:solidFill>
                  <a:srgbClr val="D90038"/>
                </a:solidFill>
                <a:latin typeface="Arial" panose="020B0604020202020204" pitchFamily="34" charset="0"/>
                <a:cs typeface="Arial" panose="020B0604020202020204" pitchFamily="34" charset="0"/>
              </a:defRPr>
            </a:lvl1pPr>
          </a:lstStyle>
          <a:p>
            <a:pPr lvl="0"/>
            <a:r>
              <a:rPr lang="en-US"/>
              <a:t>Slide title</a:t>
            </a:r>
          </a:p>
        </p:txBody>
      </p:sp>
      <p:sp>
        <p:nvSpPr>
          <p:cNvPr id="9" name="Text Placeholder 8"/>
          <p:cNvSpPr>
            <a:spLocks noGrp="1"/>
          </p:cNvSpPr>
          <p:nvPr>
            <p:ph type="body" sz="quarter" idx="12" hasCustomPrompt="1"/>
          </p:nvPr>
        </p:nvSpPr>
        <p:spPr>
          <a:xfrm>
            <a:off x="457200" y="828675"/>
            <a:ext cx="3827463" cy="442912"/>
          </a:xfrm>
          <a:prstGeom prst="rect">
            <a:avLst/>
          </a:prstGeom>
        </p:spPr>
        <p:txBody>
          <a:bodyPr vert="horz"/>
          <a:lstStyle>
            <a:lvl1pPr marL="0" indent="0">
              <a:buNone/>
              <a:defRPr sz="2400" b="1" i="0" baseline="0">
                <a:solidFill>
                  <a:srgbClr val="ADABB2"/>
                </a:solidFill>
                <a:latin typeface="Arial" panose="020B0604020202020204" pitchFamily="34" charset="0"/>
                <a:cs typeface="Arial" panose="020B0604020202020204" pitchFamily="34" charset="0"/>
              </a:defRPr>
            </a:lvl1pPr>
          </a:lstStyle>
          <a:p>
            <a:pPr lvl="0"/>
            <a:r>
              <a:rPr lang="en-US" sz="2400"/>
              <a:t>Slide subtitle</a:t>
            </a:r>
            <a:endParaRPr lang="en-US"/>
          </a:p>
        </p:txBody>
      </p:sp>
      <p:sp>
        <p:nvSpPr>
          <p:cNvPr id="15" name="Text Placeholder 13"/>
          <p:cNvSpPr>
            <a:spLocks noGrp="1"/>
          </p:cNvSpPr>
          <p:nvPr>
            <p:ph type="body" sz="quarter" idx="13" hasCustomPrompt="1"/>
          </p:nvPr>
        </p:nvSpPr>
        <p:spPr>
          <a:xfrm>
            <a:off x="5926138" y="4801128"/>
            <a:ext cx="2574925" cy="236537"/>
          </a:xfrm>
          <a:prstGeom prst="rect">
            <a:avLst/>
          </a:prstGeom>
        </p:spPr>
        <p:txBody>
          <a:bodyPr vert="horz"/>
          <a:lstStyle>
            <a:lvl1pPr marL="0" indent="0" algn="r">
              <a:buNone/>
              <a:defRPr sz="1200" b="0" i="0" baseline="0">
                <a:solidFill>
                  <a:schemeClr val="bg1"/>
                </a:solidFill>
                <a:latin typeface="Arial" panose="020B0604020202020204" pitchFamily="34" charset="0"/>
                <a:cs typeface="Arial" panose="020B0604020202020204" pitchFamily="34" charset="0"/>
              </a:defRPr>
            </a:lvl1pPr>
          </a:lstStyle>
          <a:p>
            <a:pPr lvl="0"/>
            <a:r>
              <a:rPr lang="en-US" sz="1200" b="0" i="0">
                <a:latin typeface="Arial"/>
                <a:cs typeface="Arial"/>
              </a:rPr>
              <a:t>Title of presentation</a:t>
            </a:r>
            <a:endParaRPr lang="en-US"/>
          </a:p>
        </p:txBody>
      </p:sp>
      <p:sp>
        <p:nvSpPr>
          <p:cNvPr id="2" name="Slide Number Placeholder 3">
            <a:extLst>
              <a:ext uri="{FF2B5EF4-FFF2-40B4-BE49-F238E27FC236}">
                <a16:creationId xmlns:a16="http://schemas.microsoft.com/office/drawing/2014/main" id="{E854829D-0203-9FD7-A056-BB14B711A6A8}"/>
              </a:ext>
            </a:extLst>
          </p:cNvPr>
          <p:cNvSpPr>
            <a:spLocks noGrp="1"/>
          </p:cNvSpPr>
          <p:nvPr>
            <p:ph type="sldNum" sz="quarter" idx="15"/>
          </p:nvPr>
        </p:nvSpPr>
        <p:spPr>
          <a:xfrm>
            <a:off x="457200" y="4767263"/>
            <a:ext cx="2133600" cy="274637"/>
          </a:xfrm>
        </p:spPr>
        <p:txBody>
          <a:bodyPr/>
          <a:lstStyle>
            <a:lvl1pPr algn="l">
              <a:defRPr/>
            </a:lvl1pPr>
          </a:lstStyle>
          <a:p>
            <a:fld id="{1B7BD2A9-692C-1D43-B40C-620792CF70A5}" type="slidenum">
              <a:rPr lang="en-US" smtClean="0"/>
              <a:pPr/>
              <a:t>‹#›</a:t>
            </a:fld>
            <a:endParaRPr lang="en-US" dirty="0"/>
          </a:p>
        </p:txBody>
      </p:sp>
    </p:spTree>
    <p:extLst>
      <p:ext uri="{BB962C8B-B14F-4D97-AF65-F5344CB8AC3E}">
        <p14:creationId xmlns:p14="http://schemas.microsoft.com/office/powerpoint/2010/main" val="344388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body bullet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439333"/>
            <a:ext cx="8043333" cy="2789767"/>
          </a:xfrm>
        </p:spPr>
        <p:txBody>
          <a:bodyPr>
            <a:noAutofit/>
          </a:bodyPr>
          <a:lstStyle>
            <a:lvl1pPr marL="285750" indent="-285750" algn="l">
              <a:buClr>
                <a:srgbClr val="D30037"/>
              </a:buClr>
              <a:buSzPct val="80000"/>
              <a:buFont typeface="Wingdings" charset="2"/>
              <a:buChar char=""/>
              <a:defRPr sz="1800" b="0" i="0" baseline="0">
                <a:solidFill>
                  <a:schemeClr val="bg1"/>
                </a:solidFill>
                <a:latin typeface="Arial" panose="020B0604020202020204" pitchFamily="34" charset="0"/>
                <a:cs typeface="Arial" panose="020B0604020202020204" pitchFamily="34" charset="0"/>
              </a:defRPr>
            </a:lvl1pPr>
            <a:lvl2pPr marL="720000" indent="-284400" algn="l">
              <a:buClr>
                <a:srgbClr val="E40046"/>
              </a:buClr>
              <a:buFont typeface="Arial" panose="020B0604020202020204" pitchFamily="34" charset="0"/>
              <a:buChar char="•"/>
              <a:defRPr sz="1400" baseline="0">
                <a:solidFill>
                  <a:schemeClr val="bg1"/>
                </a:solidFill>
                <a:latin typeface="Arial" panose="020B0604020202020204" pitchFamily="34" charset="0"/>
                <a:cs typeface="Arial" panose="020B0604020202020204" pitchFamily="34" charset="0"/>
              </a:defRPr>
            </a:lvl2pPr>
            <a:lvl3pPr marL="1257300" indent="-342900" algn="l">
              <a:buFont typeface="Courier New" panose="02070309020205020404" pitchFamily="49" charset="0"/>
              <a:buChar char="o"/>
              <a:defRPr sz="1200" baseline="0">
                <a:solidFill>
                  <a:schemeClr val="tx1">
                    <a:tint val="75000"/>
                  </a:schemeClr>
                </a:solidFill>
                <a:latin typeface="Arial" panose="020B0604020202020204" pitchFamily="34" charset="0"/>
                <a:cs typeface="Arial" panose="020B0604020202020204" pitchFamily="34" charset="0"/>
              </a:defRPr>
            </a:lvl3pPr>
            <a:lvl4pPr marL="1714500" indent="-342900" algn="l">
              <a:buFont typeface="Arial" panose="020B0604020202020204" pitchFamily="34" charset="0"/>
              <a:buChar char="•"/>
              <a:defRPr sz="1200" baseline="0">
                <a:solidFill>
                  <a:schemeClr val="tx1">
                    <a:tint val="75000"/>
                  </a:schemeClr>
                </a:solidFill>
                <a:latin typeface="Arial" panose="020B0604020202020204" pitchFamily="34" charset="0"/>
                <a:cs typeface="Arial" panose="020B0604020202020204" pitchFamily="34" charset="0"/>
              </a:defRPr>
            </a:lvl4pPr>
            <a:lvl5pPr marL="2171700" indent="-342900" algn="l">
              <a:buFont typeface="Courier New" panose="02070309020205020404" pitchFamily="49" charset="0"/>
              <a:buChar char="o"/>
              <a:defRPr sz="1200" baseline="0">
                <a:solidFill>
                  <a:schemeClr val="tx1">
                    <a:tint val="75000"/>
                  </a:schemeClr>
                </a:solidFill>
                <a:latin typeface="Arial" panose="020B0604020202020204" pitchFamily="34" charset="0"/>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Main copy style bullets</a:t>
            </a:r>
          </a:p>
          <a:p>
            <a:pPr lvl="1"/>
            <a:r>
              <a:rPr lang="en-GB"/>
              <a:t>Secondary bullets</a:t>
            </a:r>
          </a:p>
          <a:p>
            <a:pPr lvl="2"/>
            <a:r>
              <a:rPr lang="en-GB"/>
              <a:t>Level 3 bullets</a:t>
            </a:r>
          </a:p>
          <a:p>
            <a:pPr lvl="3"/>
            <a:r>
              <a:rPr lang="en-GB"/>
              <a:t>Level 4 bullets</a:t>
            </a:r>
          </a:p>
          <a:p>
            <a:pPr lvl="4"/>
            <a:r>
              <a:rPr lang="en-GB"/>
              <a:t>Level 5 bullets</a:t>
            </a:r>
          </a:p>
          <a:p>
            <a:pPr lvl="1"/>
            <a:endParaRPr lang="en-GB"/>
          </a:p>
          <a:p>
            <a:endParaRPr lang="en-US"/>
          </a:p>
        </p:txBody>
      </p:sp>
      <p:sp>
        <p:nvSpPr>
          <p:cNvPr id="6" name="Text Placeholder 3"/>
          <p:cNvSpPr>
            <a:spLocks noGrp="1"/>
          </p:cNvSpPr>
          <p:nvPr>
            <p:ph type="body" sz="quarter" idx="11" hasCustomPrompt="1"/>
          </p:nvPr>
        </p:nvSpPr>
        <p:spPr>
          <a:xfrm>
            <a:off x="457200" y="385763"/>
            <a:ext cx="3827463" cy="442912"/>
          </a:xfrm>
          <a:prstGeom prst="rect">
            <a:avLst/>
          </a:prstGeom>
        </p:spPr>
        <p:txBody>
          <a:bodyPr vert="horz"/>
          <a:lstStyle>
            <a:lvl1pPr marL="0" indent="0">
              <a:buNone/>
              <a:defRPr sz="2400" b="1" i="0">
                <a:solidFill>
                  <a:srgbClr val="D90038"/>
                </a:solidFill>
                <a:latin typeface="Arial" panose="020B0604020202020204" pitchFamily="34" charset="0"/>
                <a:cs typeface="Arial" panose="020B0604020202020204" pitchFamily="34" charset="0"/>
              </a:defRPr>
            </a:lvl1pPr>
          </a:lstStyle>
          <a:p>
            <a:pPr lvl="0"/>
            <a:r>
              <a:rPr lang="en-US"/>
              <a:t>Slide title</a:t>
            </a:r>
          </a:p>
        </p:txBody>
      </p:sp>
      <p:sp>
        <p:nvSpPr>
          <p:cNvPr id="8" name="Text Placeholder 8"/>
          <p:cNvSpPr>
            <a:spLocks noGrp="1"/>
          </p:cNvSpPr>
          <p:nvPr>
            <p:ph type="body" sz="quarter" idx="12" hasCustomPrompt="1"/>
          </p:nvPr>
        </p:nvSpPr>
        <p:spPr>
          <a:xfrm>
            <a:off x="457200" y="828675"/>
            <a:ext cx="3827463" cy="442912"/>
          </a:xfrm>
          <a:prstGeom prst="rect">
            <a:avLst/>
          </a:prstGeom>
        </p:spPr>
        <p:txBody>
          <a:bodyPr vert="horz"/>
          <a:lstStyle>
            <a:lvl1pPr marL="0" indent="0">
              <a:buNone/>
              <a:defRPr sz="2400" b="1" i="0" baseline="0">
                <a:solidFill>
                  <a:srgbClr val="ADABB2"/>
                </a:solidFill>
                <a:latin typeface="Arial" panose="020B0604020202020204" pitchFamily="34" charset="0"/>
                <a:cs typeface="Arial" panose="020B0604020202020204" pitchFamily="34" charset="0"/>
              </a:defRPr>
            </a:lvl1pPr>
          </a:lstStyle>
          <a:p>
            <a:pPr lvl="0"/>
            <a:r>
              <a:rPr lang="en-US" sz="2400"/>
              <a:t>Slide subtitle</a:t>
            </a:r>
            <a:endParaRPr lang="en-US"/>
          </a:p>
        </p:txBody>
      </p:sp>
      <p:sp>
        <p:nvSpPr>
          <p:cNvPr id="13" name="Text Placeholder 13"/>
          <p:cNvSpPr>
            <a:spLocks noGrp="1"/>
          </p:cNvSpPr>
          <p:nvPr>
            <p:ph type="body" sz="quarter" idx="13" hasCustomPrompt="1"/>
          </p:nvPr>
        </p:nvSpPr>
        <p:spPr>
          <a:xfrm>
            <a:off x="5926138" y="4801128"/>
            <a:ext cx="2574925" cy="236537"/>
          </a:xfrm>
          <a:prstGeom prst="rect">
            <a:avLst/>
          </a:prstGeom>
        </p:spPr>
        <p:txBody>
          <a:bodyPr vert="horz"/>
          <a:lstStyle>
            <a:lvl1pPr marL="0" indent="0" algn="r">
              <a:buNone/>
              <a:defRPr sz="1200" b="0" i="0" baseline="0">
                <a:solidFill>
                  <a:schemeClr val="bg1"/>
                </a:solidFill>
                <a:latin typeface="Arial" panose="020B0604020202020204" pitchFamily="34" charset="0"/>
                <a:cs typeface="Arial" panose="020B0604020202020204" pitchFamily="34" charset="0"/>
              </a:defRPr>
            </a:lvl1pPr>
          </a:lstStyle>
          <a:p>
            <a:pPr lvl="0"/>
            <a:r>
              <a:rPr lang="en-US" sz="1200" b="0" i="0">
                <a:latin typeface="Arial"/>
                <a:cs typeface="Arial"/>
              </a:rPr>
              <a:t>Title of presentation</a:t>
            </a:r>
            <a:endParaRPr lang="en-US"/>
          </a:p>
        </p:txBody>
      </p:sp>
      <p:sp>
        <p:nvSpPr>
          <p:cNvPr id="5" name="Slide Number Placeholder 3">
            <a:extLst>
              <a:ext uri="{FF2B5EF4-FFF2-40B4-BE49-F238E27FC236}">
                <a16:creationId xmlns:a16="http://schemas.microsoft.com/office/drawing/2014/main" id="{0DCAB305-6432-217A-1C49-257A3F2A5DE6}"/>
              </a:ext>
            </a:extLst>
          </p:cNvPr>
          <p:cNvSpPr txBox="1">
            <a:spLocks/>
          </p:cNvSpPr>
          <p:nvPr userDrawn="1"/>
        </p:nvSpPr>
        <p:spPr>
          <a:xfrm>
            <a:off x="457200" y="4767263"/>
            <a:ext cx="2133600" cy="274637"/>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7BD2A9-692C-1D43-B40C-620792CF70A5}" type="slidenum">
              <a:rPr lang="en-US" smtClean="0"/>
              <a:pPr/>
              <a:t>‹#›</a:t>
            </a:fld>
            <a:endParaRPr lang="en-US" dirty="0"/>
          </a:p>
        </p:txBody>
      </p:sp>
    </p:spTree>
    <p:extLst>
      <p:ext uri="{BB962C8B-B14F-4D97-AF65-F5344CB8AC3E}">
        <p14:creationId xmlns:p14="http://schemas.microsoft.com/office/powerpoint/2010/main" val="207911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star">
    <p:spTree>
      <p:nvGrpSpPr>
        <p:cNvPr id="1" name=""/>
        <p:cNvGrpSpPr/>
        <p:nvPr/>
      </p:nvGrpSpPr>
      <p:grpSpPr>
        <a:xfrm>
          <a:off x="0" y="0"/>
          <a:ext cx="0" cy="0"/>
          <a:chOff x="0" y="0"/>
          <a:chExt cx="0" cy="0"/>
        </a:xfrm>
      </p:grpSpPr>
      <p:sp>
        <p:nvSpPr>
          <p:cNvPr id="5" name="Text Placeholder 12"/>
          <p:cNvSpPr>
            <a:spLocks noGrp="1"/>
          </p:cNvSpPr>
          <p:nvPr>
            <p:ph type="body" sz="quarter" idx="11" hasCustomPrompt="1"/>
          </p:nvPr>
        </p:nvSpPr>
        <p:spPr>
          <a:xfrm>
            <a:off x="4335463" y="2980796"/>
            <a:ext cx="4275137" cy="490537"/>
          </a:xfrm>
          <a:prstGeom prst="rect">
            <a:avLst/>
          </a:prstGeom>
        </p:spPr>
        <p:txBody>
          <a:bodyPr vert="horz"/>
          <a:lstStyle>
            <a:lvl1pPr marL="0" indent="0">
              <a:buNone/>
              <a:defRPr sz="2400" b="1" i="0" baseline="0">
                <a:solidFill>
                  <a:schemeClr val="bg1"/>
                </a:solidFill>
                <a:latin typeface="Arial" panose="020B0604020202020204" pitchFamily="34" charset="0"/>
                <a:cs typeface="Arial" panose="020B0604020202020204" pitchFamily="34" charset="0"/>
              </a:defRPr>
            </a:lvl1pPr>
          </a:lstStyle>
          <a:p>
            <a:pPr lvl="0"/>
            <a:r>
              <a:rPr lang="en-GB" sz="2600">
                <a:solidFill>
                  <a:schemeClr val="bg1"/>
                </a:solidFill>
              </a:rPr>
              <a:t>Date of presentation</a:t>
            </a:r>
            <a:endParaRPr lang="en-US"/>
          </a:p>
        </p:txBody>
      </p:sp>
      <p:sp>
        <p:nvSpPr>
          <p:cNvPr id="6" name="Title Placeholder 1"/>
          <p:cNvSpPr>
            <a:spLocks noGrp="1"/>
          </p:cNvSpPr>
          <p:nvPr>
            <p:ph type="title" hasCustomPrompt="1"/>
          </p:nvPr>
        </p:nvSpPr>
        <p:spPr>
          <a:xfrm>
            <a:off x="4334933" y="2537883"/>
            <a:ext cx="4275667" cy="433917"/>
          </a:xfrm>
          <a:prstGeom prst="rect">
            <a:avLst/>
          </a:prstGeom>
        </p:spPr>
        <p:txBody>
          <a:bodyPr vert="horz" lIns="91440" tIns="45720" rIns="91440" bIns="45720" rtlCol="0" anchor="t">
            <a:noAutofit/>
          </a:bodyPr>
          <a:lstStyle>
            <a:lvl1pPr marL="0" marR="0" indent="0" algn="l" defTabSz="457200" rtl="0" eaLnBrk="1" fontAlgn="auto" latinLnBrk="0" hangingPunct="1">
              <a:lnSpc>
                <a:spcPct val="90000"/>
              </a:lnSpc>
              <a:spcBef>
                <a:spcPct val="0"/>
              </a:spcBef>
              <a:spcAft>
                <a:spcPts val="0"/>
              </a:spcAft>
              <a:buClrTx/>
              <a:buSzTx/>
              <a:buFontTx/>
              <a:buNone/>
              <a:tabLst/>
              <a:defRPr sz="2800" b="1" i="0" baseline="0">
                <a:solidFill>
                  <a:srgbClr val="A3A3A9"/>
                </a:solidFill>
                <a:latin typeface="Arial" panose="020B0604020202020204" pitchFamily="34" charset="0"/>
                <a:cs typeface="Arial" panose="020B0604020202020204" pitchFamily="34" charset="0"/>
              </a:defRPr>
            </a:lvl1pPr>
          </a:lstStyle>
          <a:p>
            <a:pPr>
              <a:lnSpc>
                <a:spcPct val="90000"/>
              </a:lnSpc>
            </a:pPr>
            <a:r>
              <a:rPr lang="en-GB"/>
              <a:t>Name of presenter/s</a:t>
            </a:r>
            <a:endParaRPr lang="en-US"/>
          </a:p>
        </p:txBody>
      </p:sp>
    </p:spTree>
    <p:extLst>
      <p:ext uri="{BB962C8B-B14F-4D97-AF65-F5344CB8AC3E}">
        <p14:creationId xmlns:p14="http://schemas.microsoft.com/office/powerpoint/2010/main" val="131617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9530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8.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Ogier-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43" y="-160035"/>
            <a:ext cx="9533310" cy="5463570"/>
          </a:xfrm>
          <a:prstGeom prst="rect">
            <a:avLst/>
          </a:prstGeom>
        </p:spPr>
      </p:pic>
    </p:spTree>
    <p:extLst>
      <p:ext uri="{BB962C8B-B14F-4D97-AF65-F5344CB8AC3E}">
        <p14:creationId xmlns:p14="http://schemas.microsoft.com/office/powerpoint/2010/main" val="86086091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457200" rtl="0" eaLnBrk="1" latinLnBrk="0" hangingPunct="1">
        <a:spcBef>
          <a:spcPct val="0"/>
        </a:spcBef>
        <a:buNone/>
        <a:defRPr sz="4000" kern="1200">
          <a:ln>
            <a:noFill/>
          </a:ln>
          <a:solidFill>
            <a:srgbClr val="4D4D4D"/>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4D4D4D"/>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4D4D4D"/>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Ogier-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44" y="-116365"/>
            <a:ext cx="9380912" cy="5376230"/>
          </a:xfrm>
          <a:prstGeom prst="rect">
            <a:avLst/>
          </a:prstGeom>
        </p:spPr>
      </p:pic>
    </p:spTree>
    <p:extLst>
      <p:ext uri="{BB962C8B-B14F-4D97-AF65-F5344CB8AC3E}">
        <p14:creationId xmlns:p14="http://schemas.microsoft.com/office/powerpoint/2010/main" val="1579342064"/>
      </p:ext>
    </p:extLst>
  </p:cSld>
  <p:clrMap bg1="lt1" tx1="dk1" bg2="lt2" tx2="dk2" accent1="accent1" accent2="accent2" accent3="accent3" accent4="accent4" accent5="accent5" accent6="accent6" hlink="hlink" folHlink="folHlink"/>
  <p:sldLayoutIdLst>
    <p:sldLayoutId id="2147483659"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Ogier-1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627" y="-118533"/>
            <a:ext cx="9388478" cy="5380566"/>
          </a:xfrm>
          <a:prstGeom prst="rect">
            <a:avLst/>
          </a:prstGeom>
        </p:spPr>
      </p:pic>
      <p:grpSp>
        <p:nvGrpSpPr>
          <p:cNvPr id="5" name="Group 4"/>
          <p:cNvGrpSpPr/>
          <p:nvPr userDrawn="1"/>
        </p:nvGrpSpPr>
        <p:grpSpPr>
          <a:xfrm>
            <a:off x="4387850" y="4762500"/>
            <a:ext cx="742950" cy="381000"/>
            <a:chOff x="4387850" y="4762500"/>
            <a:chExt cx="742950" cy="381000"/>
          </a:xfrm>
        </p:grpSpPr>
        <p:sp>
          <p:nvSpPr>
            <p:cNvPr id="3" name="Rectangle 2"/>
            <p:cNvSpPr/>
            <p:nvPr userDrawn="1"/>
          </p:nvSpPr>
          <p:spPr>
            <a:xfrm>
              <a:off x="4387850" y="4762500"/>
              <a:ext cx="74295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64050" y="4837968"/>
              <a:ext cx="577850" cy="233362"/>
            </a:xfrm>
            <a:prstGeom prst="rect">
              <a:avLst/>
            </a:prstGeom>
          </p:spPr>
        </p:pic>
      </p:grpSp>
    </p:spTree>
    <p:extLst>
      <p:ext uri="{BB962C8B-B14F-4D97-AF65-F5344CB8AC3E}">
        <p14:creationId xmlns:p14="http://schemas.microsoft.com/office/powerpoint/2010/main" val="1460507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B7BD2A9-692C-1D43-B40C-620792CF70A5}" type="slidenum">
              <a:rPr lang="en-US" smtClean="0"/>
              <a:t>‹#›</a:t>
            </a:fld>
            <a:endParaRPr lang="en-US" dirty="0"/>
          </a:p>
        </p:txBody>
      </p:sp>
      <p:pic>
        <p:nvPicPr>
          <p:cNvPr id="5" name="Picture 4" descr="Ogier-1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627" y="-118533"/>
            <a:ext cx="9388478" cy="5380566"/>
          </a:xfrm>
          <a:prstGeom prst="rect">
            <a:avLst/>
          </a:prstGeom>
        </p:spPr>
      </p:pic>
      <p:grpSp>
        <p:nvGrpSpPr>
          <p:cNvPr id="9" name="Group 8"/>
          <p:cNvGrpSpPr/>
          <p:nvPr userDrawn="1"/>
        </p:nvGrpSpPr>
        <p:grpSpPr>
          <a:xfrm>
            <a:off x="4388400" y="4762800"/>
            <a:ext cx="749300" cy="376237"/>
            <a:chOff x="4400550" y="4767263"/>
            <a:chExt cx="749300" cy="376237"/>
          </a:xfrm>
        </p:grpSpPr>
        <p:sp>
          <p:nvSpPr>
            <p:cNvPr id="8" name="Rectangle 7"/>
            <p:cNvSpPr/>
            <p:nvPr userDrawn="1"/>
          </p:nvSpPr>
          <p:spPr>
            <a:xfrm>
              <a:off x="4400550" y="4767263"/>
              <a:ext cx="749300" cy="376237"/>
            </a:xfrm>
            <a:prstGeom prst="rect">
              <a:avLst/>
            </a:prstGeom>
            <a:solidFill>
              <a:srgbClr val="1C1F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57701" y="4834079"/>
              <a:ext cx="627645" cy="253472"/>
            </a:xfrm>
            <a:prstGeom prst="rect">
              <a:avLst/>
            </a:prstGeom>
          </p:spPr>
        </p:pic>
      </p:grpSp>
    </p:spTree>
    <p:extLst>
      <p:ext uri="{BB962C8B-B14F-4D97-AF65-F5344CB8AC3E}">
        <p14:creationId xmlns:p14="http://schemas.microsoft.com/office/powerpoint/2010/main" val="3929582042"/>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Ogier-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44" y="-116365"/>
            <a:ext cx="9380912" cy="5376230"/>
          </a:xfrm>
          <a:prstGeom prst="rect">
            <a:avLst/>
          </a:prstGeom>
        </p:spPr>
      </p:pic>
      <p:sp>
        <p:nvSpPr>
          <p:cNvPr id="4" name="Title Placeholder 1"/>
          <p:cNvSpPr txBox="1">
            <a:spLocks/>
          </p:cNvSpPr>
          <p:nvPr/>
        </p:nvSpPr>
        <p:spPr>
          <a:xfrm>
            <a:off x="4334933" y="2537883"/>
            <a:ext cx="4275667" cy="433917"/>
          </a:xfrm>
          <a:prstGeom prst="rect">
            <a:avLst/>
          </a:prstGeom>
        </p:spPr>
        <p:txBody>
          <a:bodyPr vert="horz" lIns="91440" tIns="45720" rIns="91440" bIns="45720" rtlCol="0" anchor="t">
            <a:normAutofit fontScale="25000" lnSpcReduction="20000"/>
          </a:bodyPr>
          <a:lstStyle>
            <a:lvl1pPr marL="0" marR="0" indent="0" algn="l" defTabSz="457200" rtl="0" eaLnBrk="1" fontAlgn="auto" latinLnBrk="0" hangingPunct="1">
              <a:lnSpc>
                <a:spcPct val="90000"/>
              </a:lnSpc>
              <a:spcBef>
                <a:spcPct val="0"/>
              </a:spcBef>
              <a:spcAft>
                <a:spcPts val="0"/>
              </a:spcAft>
              <a:buClrTx/>
              <a:buSzTx/>
              <a:buFontTx/>
              <a:buNone/>
              <a:tabLst/>
              <a:defRPr sz="2800" b="1" i="0" kern="1200" baseline="0">
                <a:ln>
                  <a:noFill/>
                </a:ln>
                <a:solidFill>
                  <a:srgbClr val="D30037"/>
                </a:solidFill>
                <a:latin typeface="Arial"/>
                <a:ea typeface="+mj-ea"/>
                <a:cs typeface="Arial"/>
              </a:defRPr>
            </a:lvl1pPr>
          </a:lstStyle>
          <a:p>
            <a:br>
              <a:rPr lang="en-GB" dirty="0"/>
            </a:br>
            <a:br>
              <a:rPr lang="en-GB" sz="2600" dirty="0">
                <a:solidFill>
                  <a:schemeClr val="bg1"/>
                </a:solidFill>
              </a:rPr>
            </a:br>
            <a:br>
              <a:rPr lang="en-US" sz="2600" dirty="0">
                <a:solidFill>
                  <a:schemeClr val="bg1"/>
                </a:solidFill>
              </a:rPr>
            </a:br>
            <a:br>
              <a:rPr lang="en-GB" dirty="0"/>
            </a:br>
            <a:endParaRPr lang="en-US" dirty="0"/>
          </a:p>
        </p:txBody>
      </p:sp>
    </p:spTree>
    <p:extLst>
      <p:ext uri="{BB962C8B-B14F-4D97-AF65-F5344CB8AC3E}">
        <p14:creationId xmlns:p14="http://schemas.microsoft.com/office/powerpoint/2010/main" val="2633946443"/>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457200" rtl="0" eaLnBrk="1" latinLnBrk="0" hangingPunct="1">
        <a:spcBef>
          <a:spcPct val="0"/>
        </a:spcBef>
        <a:buNone/>
        <a:defRPr sz="4000" kern="1200">
          <a:ln>
            <a:noFill/>
          </a:ln>
          <a:solidFill>
            <a:srgbClr val="4D4D4D"/>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4D4D4D"/>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4D4D4D"/>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Ogier-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00" y="-115235"/>
            <a:ext cx="9387634" cy="5373970"/>
          </a:xfrm>
          <a:prstGeom prst="rect">
            <a:avLst/>
          </a:prstGeom>
        </p:spPr>
      </p:pic>
    </p:spTree>
    <p:extLst>
      <p:ext uri="{BB962C8B-B14F-4D97-AF65-F5344CB8AC3E}">
        <p14:creationId xmlns:p14="http://schemas.microsoft.com/office/powerpoint/2010/main" val="2078116853"/>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457200" rtl="0" eaLnBrk="1" latinLnBrk="0" hangingPunct="1">
        <a:spcBef>
          <a:spcPct val="0"/>
        </a:spcBef>
        <a:buNone/>
        <a:defRPr sz="4000" kern="1200">
          <a:ln>
            <a:noFill/>
          </a:ln>
          <a:solidFill>
            <a:srgbClr val="4D4D4D"/>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4D4D4D"/>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4D4D4D"/>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4"/>
          <a:srcRect/>
          <a:stretch/>
        </p:blipFill>
        <p:spPr>
          <a:xfrm>
            <a:off x="-194652" y="-109493"/>
            <a:ext cx="9533304" cy="5362484"/>
          </a:xfrm>
          <a:prstGeom prst="rect">
            <a:avLst/>
          </a:prstGeom>
          <a:ln w="19050">
            <a:solidFill>
              <a:srgbClr val="D4D4D6"/>
            </a:solidFill>
          </a:ln>
        </p:spPr>
      </p:pic>
    </p:spTree>
    <p:extLst>
      <p:ext uri="{BB962C8B-B14F-4D97-AF65-F5344CB8AC3E}">
        <p14:creationId xmlns:p14="http://schemas.microsoft.com/office/powerpoint/2010/main" val="191677944"/>
      </p:ext>
    </p:extLst>
  </p:cSld>
  <p:clrMap bg1="lt1" tx1="dk1" bg2="lt2" tx2="dk2" accent1="accent1" accent2="accent2" accent3="accent3" accent4="accent4" accent5="accent5" accent6="accent6" hlink="hlink" folHlink="folHlink"/>
  <p:sldLayoutIdLst>
    <p:sldLayoutId id="2147483672" r:id="rId1"/>
    <p:sldLayoutId id="2147483673" r:id="rId2"/>
  </p:sldLayoutIdLst>
  <p:hf hdr="0" ftr="0" dt="0"/>
  <p:txStyles>
    <p:titleStyle>
      <a:lvl1pPr algn="l" defTabSz="457200" rtl="0" eaLnBrk="1" latinLnBrk="0" hangingPunct="1">
        <a:spcBef>
          <a:spcPct val="0"/>
        </a:spcBef>
        <a:buNone/>
        <a:defRPr sz="4000" kern="1200">
          <a:ln>
            <a:noFill/>
          </a:ln>
          <a:solidFill>
            <a:srgbClr val="4D4D4D"/>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4D4D4D"/>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4D4D4D"/>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38BDCEE-A40F-B14E-A457-2CC18FA34D29}"/>
              </a:ext>
            </a:extLst>
          </p:cNvPr>
          <p:cNvGrpSpPr/>
          <p:nvPr userDrawn="1"/>
        </p:nvGrpSpPr>
        <p:grpSpPr>
          <a:xfrm>
            <a:off x="4387850" y="4762500"/>
            <a:ext cx="742950" cy="381000"/>
            <a:chOff x="4387850" y="4762500"/>
            <a:chExt cx="742950" cy="381000"/>
          </a:xfrm>
        </p:grpSpPr>
        <p:sp>
          <p:nvSpPr>
            <p:cNvPr id="13" name="Rectangle 12">
              <a:extLst>
                <a:ext uri="{FF2B5EF4-FFF2-40B4-BE49-F238E27FC236}">
                  <a16:creationId xmlns:a16="http://schemas.microsoft.com/office/drawing/2014/main" id="{237EB087-00E4-404B-B4B5-51884CBDFFFE}"/>
                </a:ext>
              </a:extLst>
            </p:cNvPr>
            <p:cNvSpPr/>
            <p:nvPr userDrawn="1"/>
          </p:nvSpPr>
          <p:spPr>
            <a:xfrm>
              <a:off x="4387850" y="4762500"/>
              <a:ext cx="74295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D203DA70-9C46-0E4F-BA35-F01D3586D81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464050" y="4837968"/>
              <a:ext cx="577850" cy="233362"/>
            </a:xfrm>
            <a:prstGeom prst="rect">
              <a:avLst/>
            </a:prstGeom>
          </p:spPr>
        </p:pic>
      </p:grpSp>
    </p:spTree>
    <p:extLst>
      <p:ext uri="{BB962C8B-B14F-4D97-AF65-F5344CB8AC3E}">
        <p14:creationId xmlns:p14="http://schemas.microsoft.com/office/powerpoint/2010/main" val="785051873"/>
      </p:ext>
    </p:extLst>
  </p:cSld>
  <p:clrMap bg1="lt1" tx1="dk1" bg2="lt2" tx2="dk2" accent1="accent1" accent2="accent2" accent3="accent3" accent4="accent4" accent5="accent5" accent6="accent6" hlink="hlink" folHlink="folHlink"/>
  <p:sldLayoutIdLst>
    <p:sldLayoutId id="2147483683" r:id="rId1"/>
    <p:sldLayoutId id="214748368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mailto:arthur.gaskin@ogier.com" TargetMode="External"/><Relationship Id="rId7" Type="http://schemas.openxmlformats.org/officeDocument/2006/relationships/image" Target="../media/image15.jpeg"/><Relationship Id="rId2" Type="http://schemas.openxmlformats.org/officeDocument/2006/relationships/hyperlink" Target="mailto:john.perry@ogier.com" TargetMode="Externa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hyperlink" Target="mailto:edwina.hilton@ogier.com"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1259" y="4428659"/>
            <a:ext cx="3268134" cy="516466"/>
          </a:xfrm>
        </p:spPr>
        <p:txBody>
          <a:bodyPr>
            <a:normAutofit/>
          </a:bodyPr>
          <a:lstStyle/>
          <a:p>
            <a:r>
              <a:rPr lang="en-GB" dirty="0"/>
              <a:t>John Perry Tax Partner Ogier</a:t>
            </a:r>
          </a:p>
          <a:p>
            <a:r>
              <a:rPr lang="en-GB" dirty="0"/>
              <a:t>Legal partner to The Federation of Irish Sport</a:t>
            </a:r>
          </a:p>
        </p:txBody>
      </p:sp>
      <p:sp>
        <p:nvSpPr>
          <p:cNvPr id="3" name="Title 2"/>
          <p:cNvSpPr>
            <a:spLocks noGrp="1"/>
          </p:cNvSpPr>
          <p:nvPr>
            <p:ph type="title"/>
          </p:nvPr>
        </p:nvSpPr>
        <p:spPr>
          <a:xfrm>
            <a:off x="4334933" y="1967438"/>
            <a:ext cx="4275667" cy="433917"/>
          </a:xfrm>
        </p:spPr>
        <p:txBody>
          <a:bodyPr/>
          <a:lstStyle/>
          <a:p>
            <a:r>
              <a:rPr lang="en-GB" dirty="0"/>
              <a:t>Employees v Independent Contractors</a:t>
            </a:r>
          </a:p>
        </p:txBody>
      </p:sp>
      <p:sp>
        <p:nvSpPr>
          <p:cNvPr id="4" name="Text Placeholder 3"/>
          <p:cNvSpPr>
            <a:spLocks noGrp="1"/>
          </p:cNvSpPr>
          <p:nvPr>
            <p:ph type="body" sz="quarter" idx="10"/>
          </p:nvPr>
        </p:nvSpPr>
        <p:spPr>
          <a:xfrm>
            <a:off x="4335463" y="3226064"/>
            <a:ext cx="4275137" cy="490537"/>
          </a:xfrm>
        </p:spPr>
        <p:txBody>
          <a:bodyPr/>
          <a:lstStyle/>
          <a:p>
            <a:r>
              <a:rPr lang="en-GB" dirty="0"/>
              <a:t>The Karshan Case</a:t>
            </a:r>
          </a:p>
        </p:txBody>
      </p:sp>
    </p:spTree>
    <p:extLst>
      <p:ext uri="{BB962C8B-B14F-4D97-AF65-F5344CB8AC3E}">
        <p14:creationId xmlns:p14="http://schemas.microsoft.com/office/powerpoint/2010/main" val="2788968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D4762-1F4A-3EEA-393A-3FDA6524D051}"/>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86F02A1D-428A-A03C-F33C-39F7B082140A}"/>
              </a:ext>
            </a:extLst>
          </p:cNvPr>
          <p:cNvSpPr>
            <a:spLocks noGrp="1"/>
          </p:cNvSpPr>
          <p:nvPr>
            <p:ph type="subTitle" idx="1"/>
          </p:nvPr>
        </p:nvSpPr>
        <p:spPr>
          <a:xfrm>
            <a:off x="405479" y="831911"/>
            <a:ext cx="8043333" cy="2789767"/>
          </a:xfrm>
        </p:spPr>
        <p:txBody>
          <a:bodyPr/>
          <a:lstStyle/>
          <a:p>
            <a:r>
              <a:rPr lang="en-GB" dirty="0"/>
              <a:t>Contractors may provide their services through a company or as an individual under Schedule D Case I or II (independent contractor)</a:t>
            </a:r>
          </a:p>
          <a:p>
            <a:endParaRPr lang="en-GB" sz="900" dirty="0"/>
          </a:p>
          <a:p>
            <a:r>
              <a:rPr lang="en-GB" dirty="0"/>
              <a:t>A PSC is where an individual contractor provides their services through a limited company, incorporated and resident for tax in Ireland</a:t>
            </a:r>
          </a:p>
          <a:p>
            <a:endParaRPr lang="en-GB" sz="900" dirty="0"/>
          </a:p>
          <a:p>
            <a:r>
              <a:rPr lang="en-GB" dirty="0"/>
              <a:t>Revenue have confirmed they will not look through the corporate veil unless it has been pierced or is ineffective</a:t>
            </a:r>
          </a:p>
          <a:p>
            <a:endParaRPr lang="en-GB" sz="900" dirty="0"/>
          </a:p>
          <a:p>
            <a:r>
              <a:rPr lang="en-GB" dirty="0"/>
              <a:t>PSC needs to invoice customer for services rendered</a:t>
            </a:r>
          </a:p>
          <a:p>
            <a:endParaRPr lang="en-GB" sz="900" dirty="0"/>
          </a:p>
          <a:p>
            <a:r>
              <a:rPr lang="en-GB" dirty="0"/>
              <a:t>PSC needs to file VAT, corporation tax, PAYE/PRSI returns where appropriate</a:t>
            </a:r>
          </a:p>
          <a:p>
            <a:endParaRPr lang="en-GB" dirty="0"/>
          </a:p>
        </p:txBody>
      </p:sp>
      <p:sp>
        <p:nvSpPr>
          <p:cNvPr id="3" name="Text Placeholder 2">
            <a:extLst>
              <a:ext uri="{FF2B5EF4-FFF2-40B4-BE49-F238E27FC236}">
                <a16:creationId xmlns:a16="http://schemas.microsoft.com/office/drawing/2014/main" id="{3351EF58-46FD-7CCD-14ED-CCD6E8350C1F}"/>
              </a:ext>
            </a:extLst>
          </p:cNvPr>
          <p:cNvSpPr>
            <a:spLocks noGrp="1"/>
          </p:cNvSpPr>
          <p:nvPr>
            <p:ph type="body" sz="quarter" idx="11"/>
          </p:nvPr>
        </p:nvSpPr>
        <p:spPr>
          <a:xfrm>
            <a:off x="405479" y="233410"/>
            <a:ext cx="7446335" cy="442912"/>
          </a:xfrm>
        </p:spPr>
        <p:txBody>
          <a:bodyPr/>
          <a:lstStyle/>
          <a:p>
            <a:r>
              <a:rPr lang="en-GB" dirty="0"/>
              <a:t>Personal service company (PSC)</a:t>
            </a:r>
          </a:p>
        </p:txBody>
      </p:sp>
      <p:sp>
        <p:nvSpPr>
          <p:cNvPr id="6" name="Slide Number Placeholder 3">
            <a:extLst>
              <a:ext uri="{FF2B5EF4-FFF2-40B4-BE49-F238E27FC236}">
                <a16:creationId xmlns:a16="http://schemas.microsoft.com/office/drawing/2014/main" id="{861979D6-175E-D289-497D-36E7FE2001CE}"/>
              </a:ext>
            </a:extLst>
          </p:cNvPr>
          <p:cNvSpPr>
            <a:spLocks noGrp="1"/>
          </p:cNvSpPr>
          <p:nvPr>
            <p:ph type="sldNum" sz="quarter" idx="15"/>
          </p:nvPr>
        </p:nvSpPr>
        <p:spPr>
          <a:xfrm>
            <a:off x="8565356" y="4798747"/>
            <a:ext cx="2133600" cy="274637"/>
          </a:xfrm>
          <a:prstGeom prst="rect">
            <a:avLst/>
          </a:prstGeom>
        </p:spPr>
        <p:txBody>
          <a:bodyPr/>
          <a:lstStyle>
            <a:lvl1pPr algn="l">
              <a:defRPr sz="1200"/>
            </a:lvl1pPr>
          </a:lstStyle>
          <a:p>
            <a:fld id="{1B7BD2A9-692C-1D43-B40C-620792CF70A5}" type="slidenum">
              <a:rPr lang="en-US" smtClean="0"/>
              <a:pPr/>
              <a:t>10</a:t>
            </a:fld>
            <a:endParaRPr lang="en-US" dirty="0"/>
          </a:p>
        </p:txBody>
      </p:sp>
      <p:sp>
        <p:nvSpPr>
          <p:cNvPr id="9" name="Text Placeholder 3">
            <a:extLst>
              <a:ext uri="{FF2B5EF4-FFF2-40B4-BE49-F238E27FC236}">
                <a16:creationId xmlns:a16="http://schemas.microsoft.com/office/drawing/2014/main" id="{99537B1A-CB97-51E9-1951-232FD38032E1}"/>
              </a:ext>
            </a:extLst>
          </p:cNvPr>
          <p:cNvSpPr txBox="1">
            <a:spLocks/>
          </p:cNvSpPr>
          <p:nvPr/>
        </p:nvSpPr>
        <p:spPr>
          <a:xfrm>
            <a:off x="5660325" y="4801128"/>
            <a:ext cx="2840738" cy="269763"/>
          </a:xfrm>
          <a:prstGeom prst="rect">
            <a:avLst/>
          </a:prstGeom>
        </p:spPr>
        <p:txBody>
          <a:bodyPr vert="horz" lIns="91440" tIns="45720" rIns="91440" bIns="45720" anchor="t"/>
          <a:lstStyle>
            <a:lvl1pPr marL="0" indent="0" algn="r" defTabSz="457200" rtl="0" eaLnBrk="1" latinLnBrk="0" hangingPunct="1">
              <a:spcBef>
                <a:spcPct val="20000"/>
              </a:spcBef>
              <a:buFont typeface="Arial"/>
              <a:buNone/>
              <a:defRPr sz="1200" b="0" i="0" kern="1200" baseline="0">
                <a:solidFill>
                  <a:srgbClr val="1C1F2A"/>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a:cs typeface="Arial"/>
              </a:rPr>
              <a:t>Employees v Independent Contractors </a:t>
            </a:r>
          </a:p>
          <a:p>
            <a:endParaRPr lang="en-US" dirty="0"/>
          </a:p>
        </p:txBody>
      </p:sp>
    </p:spTree>
    <p:extLst>
      <p:ext uri="{BB962C8B-B14F-4D97-AF65-F5344CB8AC3E}">
        <p14:creationId xmlns:p14="http://schemas.microsoft.com/office/powerpoint/2010/main" val="3188002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680" y="1653645"/>
            <a:ext cx="7961691" cy="2789767"/>
          </a:xfrm>
        </p:spPr>
        <p:txBody>
          <a:bodyPr/>
          <a:lstStyle/>
          <a:p>
            <a:r>
              <a:rPr lang="en-GB" sz="1700" dirty="0"/>
              <a:t>Unfair dismissal claims</a:t>
            </a:r>
          </a:p>
          <a:p>
            <a:endParaRPr lang="en-GB" sz="500" dirty="0"/>
          </a:p>
          <a:p>
            <a:r>
              <a:rPr lang="en-GB" sz="1700" dirty="0"/>
              <a:t>Holiday pay liabilities</a:t>
            </a:r>
          </a:p>
          <a:p>
            <a:endParaRPr lang="en-GB" sz="500" dirty="0"/>
          </a:p>
          <a:p>
            <a:r>
              <a:rPr lang="en-GB" sz="1700" dirty="0"/>
              <a:t>Minimum wage issues</a:t>
            </a:r>
          </a:p>
          <a:p>
            <a:endParaRPr lang="en-GB" sz="500" dirty="0"/>
          </a:p>
          <a:p>
            <a:r>
              <a:rPr lang="en-GB" sz="1700" dirty="0"/>
              <a:t>Claims for backdated employment rights</a:t>
            </a:r>
          </a:p>
          <a:p>
            <a:endParaRPr lang="en-GB" sz="500" dirty="0"/>
          </a:p>
          <a:p>
            <a:r>
              <a:rPr lang="en-GB" sz="1700" dirty="0"/>
              <a:t>Working time obligations</a:t>
            </a:r>
          </a:p>
          <a:p>
            <a:endParaRPr lang="en-GB" sz="500" dirty="0"/>
          </a:p>
          <a:p>
            <a:r>
              <a:rPr lang="en-GB" sz="1700" dirty="0"/>
              <a:t>Notice payments</a:t>
            </a:r>
          </a:p>
          <a:p>
            <a:endParaRPr lang="en-GB" sz="500" dirty="0"/>
          </a:p>
          <a:p>
            <a:r>
              <a:rPr lang="en-GB" sz="1700" dirty="0"/>
              <a:t>Redundancy entitlements</a:t>
            </a:r>
          </a:p>
        </p:txBody>
      </p:sp>
      <p:sp>
        <p:nvSpPr>
          <p:cNvPr id="3" name="Text Placeholder 2"/>
          <p:cNvSpPr>
            <a:spLocks noGrp="1"/>
          </p:cNvSpPr>
          <p:nvPr>
            <p:ph type="body" sz="quarter" idx="11"/>
          </p:nvPr>
        </p:nvSpPr>
        <p:spPr>
          <a:xfrm>
            <a:off x="383722" y="92870"/>
            <a:ext cx="8758692" cy="434748"/>
          </a:xfrm>
        </p:spPr>
        <p:txBody>
          <a:bodyPr vert="horz" lIns="91440" tIns="45720" rIns="91440" bIns="45720" anchor="t">
            <a:noAutofit/>
          </a:bodyPr>
          <a:lstStyle/>
          <a:p>
            <a:r>
              <a:rPr lang="en-GB" dirty="0"/>
              <a:t>Implications for Employment Law</a:t>
            </a:r>
          </a:p>
        </p:txBody>
      </p:sp>
      <p:sp>
        <p:nvSpPr>
          <p:cNvPr id="4" name="Text Placeholder 3"/>
          <p:cNvSpPr>
            <a:spLocks noGrp="1"/>
          </p:cNvSpPr>
          <p:nvPr>
            <p:ph type="body" sz="quarter" idx="12"/>
          </p:nvPr>
        </p:nvSpPr>
        <p:spPr>
          <a:xfrm>
            <a:off x="381679" y="535782"/>
            <a:ext cx="5273563" cy="1014412"/>
          </a:xfrm>
        </p:spPr>
        <p:txBody>
          <a:bodyPr>
            <a:noAutofit/>
          </a:bodyPr>
          <a:lstStyle/>
          <a:p>
            <a:r>
              <a:rPr lang="en-GB" sz="1800" dirty="0"/>
              <a:t>Employers must remember that reclassifying a worker as an employee has employment law consequences</a:t>
            </a:r>
          </a:p>
        </p:txBody>
      </p:sp>
      <p:sp>
        <p:nvSpPr>
          <p:cNvPr id="6" name="Slide Number Placeholder 3">
            <a:extLst>
              <a:ext uri="{FF2B5EF4-FFF2-40B4-BE49-F238E27FC236}">
                <a16:creationId xmlns:a16="http://schemas.microsoft.com/office/drawing/2014/main" id="{0E065A7A-3056-1E58-D04A-F5FC1A76E8B7}"/>
              </a:ext>
            </a:extLst>
          </p:cNvPr>
          <p:cNvSpPr>
            <a:spLocks noGrp="1"/>
          </p:cNvSpPr>
          <p:nvPr>
            <p:ph type="sldNum" sz="quarter" idx="15"/>
          </p:nvPr>
        </p:nvSpPr>
        <p:spPr>
          <a:xfrm>
            <a:off x="8715375" y="4798747"/>
            <a:ext cx="2133600" cy="274637"/>
          </a:xfrm>
          <a:prstGeom prst="rect">
            <a:avLst/>
          </a:prstGeom>
        </p:spPr>
        <p:txBody>
          <a:bodyPr/>
          <a:lstStyle>
            <a:lvl1pPr algn="l">
              <a:defRPr sz="1200"/>
            </a:lvl1pPr>
          </a:lstStyle>
          <a:p>
            <a:fld id="{1B7BD2A9-692C-1D43-B40C-620792CF70A5}" type="slidenum">
              <a:rPr lang="en-US" smtClean="0"/>
              <a:pPr/>
              <a:t>11</a:t>
            </a:fld>
            <a:endParaRPr lang="en-US" dirty="0"/>
          </a:p>
        </p:txBody>
      </p:sp>
      <p:sp>
        <p:nvSpPr>
          <p:cNvPr id="9" name="Text Placeholder 4">
            <a:extLst>
              <a:ext uri="{FF2B5EF4-FFF2-40B4-BE49-F238E27FC236}">
                <a16:creationId xmlns:a16="http://schemas.microsoft.com/office/drawing/2014/main" id="{BAA31C3F-A269-5D80-5871-B1FAD3042AB5}"/>
              </a:ext>
            </a:extLst>
          </p:cNvPr>
          <p:cNvSpPr>
            <a:spLocks noGrp="1"/>
          </p:cNvSpPr>
          <p:nvPr>
            <p:ph type="body" sz="quarter" idx="13"/>
          </p:nvPr>
        </p:nvSpPr>
        <p:spPr>
          <a:xfrm>
            <a:off x="5658787" y="4800600"/>
            <a:ext cx="2842277" cy="236538"/>
          </a:xfrm>
        </p:spPr>
        <p:txBody>
          <a:bodyPr vert="horz" lIns="91440" tIns="45720" rIns="91440" bIns="45720" anchor="t"/>
          <a:lstStyle/>
          <a:p>
            <a:r>
              <a:rPr lang="en-GB" dirty="0">
                <a:latin typeface="Arial"/>
                <a:cs typeface="Arial"/>
              </a:rPr>
              <a:t>Employees v Independent Contractors</a:t>
            </a:r>
          </a:p>
        </p:txBody>
      </p:sp>
    </p:spTree>
    <p:extLst>
      <p:ext uri="{BB962C8B-B14F-4D97-AF65-F5344CB8AC3E}">
        <p14:creationId xmlns:p14="http://schemas.microsoft.com/office/powerpoint/2010/main" val="57698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E6270-2458-DC61-8EFA-4CEBC68D1969}"/>
            </a:ext>
          </a:extLst>
        </p:cNvPr>
        <p:cNvGrpSpPr/>
        <p:nvPr/>
      </p:nvGrpSpPr>
      <p:grpSpPr>
        <a:xfrm>
          <a:off x="0" y="0"/>
          <a:ext cx="0" cy="0"/>
          <a:chOff x="0" y="0"/>
          <a:chExt cx="0" cy="0"/>
        </a:xfrm>
      </p:grpSpPr>
      <p:sp>
        <p:nvSpPr>
          <p:cNvPr id="10" name="Subtitle 1">
            <a:extLst>
              <a:ext uri="{FF2B5EF4-FFF2-40B4-BE49-F238E27FC236}">
                <a16:creationId xmlns:a16="http://schemas.microsoft.com/office/drawing/2014/main" id="{C7B080BA-27F3-E123-8C33-0F6009E6FB44}"/>
              </a:ext>
            </a:extLst>
          </p:cNvPr>
          <p:cNvSpPr>
            <a:spLocks noGrp="1"/>
          </p:cNvSpPr>
          <p:nvPr>
            <p:ph type="subTitle" idx="1"/>
          </p:nvPr>
        </p:nvSpPr>
        <p:spPr>
          <a:xfrm>
            <a:off x="185737" y="639233"/>
            <a:ext cx="8043333" cy="2789767"/>
          </a:xfrm>
        </p:spPr>
        <p:txBody>
          <a:bodyPr/>
          <a:lstStyle/>
          <a:p>
            <a:r>
              <a:rPr lang="en-GB" dirty="0"/>
              <a:t>Department of Social Protection, Revenue Commissioners and the Workplace Protection Commission have incorporated the Supreme Court ruling into their work practices.</a:t>
            </a:r>
          </a:p>
          <a:p>
            <a:endParaRPr lang="en-GB" sz="900" dirty="0"/>
          </a:p>
          <a:p>
            <a:r>
              <a:rPr lang="en-GB" dirty="0"/>
              <a:t>Tax and employment law tests are now aligned.</a:t>
            </a:r>
          </a:p>
          <a:p>
            <a:endParaRPr lang="en-GB" sz="900" dirty="0"/>
          </a:p>
          <a:p>
            <a:r>
              <a:rPr lang="en-GB" dirty="0"/>
              <a:t>Review all contractor arrangements.</a:t>
            </a:r>
          </a:p>
          <a:p>
            <a:endParaRPr lang="en-GB" sz="900" dirty="0"/>
          </a:p>
          <a:p>
            <a:r>
              <a:rPr lang="en-GB" dirty="0"/>
              <a:t>Misclassification can lead to major tax and PRSI liabilities for individuals and employers</a:t>
            </a:r>
          </a:p>
          <a:p>
            <a:endParaRPr lang="en-GB" sz="900" dirty="0"/>
          </a:p>
          <a:p>
            <a:r>
              <a:rPr lang="en-GB" dirty="0"/>
              <a:t>Use the Revenue disclosure window if appropriate. </a:t>
            </a:r>
          </a:p>
          <a:p>
            <a:endParaRPr lang="en-GB" sz="900" dirty="0"/>
          </a:p>
          <a:p>
            <a:r>
              <a:rPr lang="en-GB" dirty="0"/>
              <a:t>Obtain professional legal and tax advice to normalise affairs</a:t>
            </a:r>
          </a:p>
        </p:txBody>
      </p:sp>
      <p:sp>
        <p:nvSpPr>
          <p:cNvPr id="3" name="Text Placeholder 2">
            <a:extLst>
              <a:ext uri="{FF2B5EF4-FFF2-40B4-BE49-F238E27FC236}">
                <a16:creationId xmlns:a16="http://schemas.microsoft.com/office/drawing/2014/main" id="{4184E6B1-54FC-0184-643D-5DAFF2777469}"/>
              </a:ext>
            </a:extLst>
          </p:cNvPr>
          <p:cNvSpPr>
            <a:spLocks noGrp="1"/>
          </p:cNvSpPr>
          <p:nvPr>
            <p:ph type="body" sz="quarter" idx="11"/>
          </p:nvPr>
        </p:nvSpPr>
        <p:spPr>
          <a:xfrm>
            <a:off x="395332" y="107157"/>
            <a:ext cx="8747081" cy="442912"/>
          </a:xfrm>
        </p:spPr>
        <p:txBody>
          <a:bodyPr vert="horz" lIns="91440" tIns="45720" rIns="91440" bIns="45720" anchor="t">
            <a:noAutofit/>
          </a:bodyPr>
          <a:lstStyle/>
          <a:p>
            <a:r>
              <a:rPr lang="en-GB" dirty="0"/>
              <a:t>Key Takeaways for Employers</a:t>
            </a:r>
          </a:p>
        </p:txBody>
      </p:sp>
      <p:sp>
        <p:nvSpPr>
          <p:cNvPr id="4" name="Slide Number Placeholder 3">
            <a:extLst>
              <a:ext uri="{FF2B5EF4-FFF2-40B4-BE49-F238E27FC236}">
                <a16:creationId xmlns:a16="http://schemas.microsoft.com/office/drawing/2014/main" id="{001FD535-B1B9-31B9-B74B-06CB825A2589}"/>
              </a:ext>
            </a:extLst>
          </p:cNvPr>
          <p:cNvSpPr>
            <a:spLocks noGrp="1"/>
          </p:cNvSpPr>
          <p:nvPr>
            <p:ph type="sldNum" sz="quarter" idx="15"/>
          </p:nvPr>
        </p:nvSpPr>
        <p:spPr>
          <a:xfrm>
            <a:off x="8686800" y="4798747"/>
            <a:ext cx="2133600" cy="274637"/>
          </a:xfrm>
          <a:prstGeom prst="rect">
            <a:avLst/>
          </a:prstGeom>
        </p:spPr>
        <p:txBody>
          <a:bodyPr/>
          <a:lstStyle>
            <a:lvl1pPr algn="l">
              <a:defRPr sz="1200"/>
            </a:lvl1pPr>
          </a:lstStyle>
          <a:p>
            <a:fld id="{1B7BD2A9-692C-1D43-B40C-620792CF70A5}" type="slidenum">
              <a:rPr lang="en-US" smtClean="0"/>
              <a:pPr/>
              <a:t>12</a:t>
            </a:fld>
            <a:endParaRPr lang="en-US" dirty="0"/>
          </a:p>
        </p:txBody>
      </p:sp>
      <p:sp>
        <p:nvSpPr>
          <p:cNvPr id="8" name="Text Placeholder 4">
            <a:extLst>
              <a:ext uri="{FF2B5EF4-FFF2-40B4-BE49-F238E27FC236}">
                <a16:creationId xmlns:a16="http://schemas.microsoft.com/office/drawing/2014/main" id="{F9BF3D1B-46BE-CC3B-E6C7-F38F6BA3636C}"/>
              </a:ext>
            </a:extLst>
          </p:cNvPr>
          <p:cNvSpPr txBox="1">
            <a:spLocks/>
          </p:cNvSpPr>
          <p:nvPr/>
        </p:nvSpPr>
        <p:spPr>
          <a:xfrm>
            <a:off x="5507666" y="4801128"/>
            <a:ext cx="2993398" cy="236537"/>
          </a:xfrm>
          <a:prstGeom prst="rect">
            <a:avLst/>
          </a:prstGeom>
        </p:spPr>
        <p:txBody>
          <a:bodyPr vert="horz" lIns="91440" tIns="45720" rIns="91440" bIns="45720" anchor="t"/>
          <a:lstStyle>
            <a:lvl1pPr marL="0" indent="0" algn="r" defTabSz="457200" rtl="0" eaLnBrk="1" latinLnBrk="0" hangingPunct="1">
              <a:spcBef>
                <a:spcPct val="20000"/>
              </a:spcBef>
              <a:buFont typeface="Arial"/>
              <a:buNone/>
              <a:defRPr sz="1200" b="0" i="0" kern="1200" baseline="0">
                <a:solidFill>
                  <a:srgbClr val="1C1F2A"/>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Arial"/>
                <a:cs typeface="Arial"/>
              </a:rPr>
              <a:t>Employees v Independent Contractors</a:t>
            </a:r>
          </a:p>
          <a:p>
            <a:endParaRPr lang="en-GB" dirty="0"/>
          </a:p>
        </p:txBody>
      </p:sp>
    </p:spTree>
    <p:extLst>
      <p:ext uri="{BB962C8B-B14F-4D97-AF65-F5344CB8AC3E}">
        <p14:creationId xmlns:p14="http://schemas.microsoft.com/office/powerpoint/2010/main" val="1720151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8CAC9-D29C-2BD5-5F02-75CD31252447}"/>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80FD8A9A-B8D1-CCB1-85FE-37632FCF9DF0}"/>
              </a:ext>
            </a:extLst>
          </p:cNvPr>
          <p:cNvSpPr>
            <a:spLocks noGrp="1"/>
          </p:cNvSpPr>
          <p:nvPr>
            <p:ph type="subTitle" idx="1"/>
          </p:nvPr>
        </p:nvSpPr>
        <p:spPr>
          <a:xfrm>
            <a:off x="457200" y="1663907"/>
            <a:ext cx="8043333" cy="2789767"/>
          </a:xfrm>
        </p:spPr>
        <p:txBody>
          <a:bodyPr/>
          <a:lstStyle/>
          <a:p>
            <a:r>
              <a:rPr lang="en-GB" dirty="0"/>
              <a:t>Income tax - 20% on gross amount paid</a:t>
            </a:r>
          </a:p>
          <a:p>
            <a:r>
              <a:rPr lang="en-GB" dirty="0"/>
              <a:t>USC - 3.5% blended rate on gross amount paid</a:t>
            </a:r>
          </a:p>
          <a:p>
            <a:r>
              <a:rPr lang="en-GB" dirty="0"/>
              <a:t>Employee PRSI – 4.2% for Class A</a:t>
            </a:r>
          </a:p>
          <a:p>
            <a:r>
              <a:rPr lang="en-GB" dirty="0"/>
              <a:t>Employer PRSI – 8.9% or 11.15% depending on weekly earnings</a:t>
            </a:r>
          </a:p>
        </p:txBody>
      </p:sp>
      <p:sp>
        <p:nvSpPr>
          <p:cNvPr id="3" name="Text Placeholder 2">
            <a:extLst>
              <a:ext uri="{FF2B5EF4-FFF2-40B4-BE49-F238E27FC236}">
                <a16:creationId xmlns:a16="http://schemas.microsoft.com/office/drawing/2014/main" id="{54E1DA43-566F-AAAF-5B1A-8BB680D28182}"/>
              </a:ext>
            </a:extLst>
          </p:cNvPr>
          <p:cNvSpPr>
            <a:spLocks noGrp="1"/>
          </p:cNvSpPr>
          <p:nvPr>
            <p:ph type="body" sz="quarter" idx="11"/>
          </p:nvPr>
        </p:nvSpPr>
        <p:spPr>
          <a:xfrm>
            <a:off x="457200" y="385763"/>
            <a:ext cx="5996066" cy="442912"/>
          </a:xfrm>
        </p:spPr>
        <p:txBody>
          <a:bodyPr/>
          <a:lstStyle/>
          <a:p>
            <a:r>
              <a:rPr lang="en-GB" dirty="0"/>
              <a:t>Settlement</a:t>
            </a:r>
          </a:p>
        </p:txBody>
      </p:sp>
      <p:sp>
        <p:nvSpPr>
          <p:cNvPr id="4" name="Text Placeholder 3">
            <a:extLst>
              <a:ext uri="{FF2B5EF4-FFF2-40B4-BE49-F238E27FC236}">
                <a16:creationId xmlns:a16="http://schemas.microsoft.com/office/drawing/2014/main" id="{2BCD9AAF-F674-00A1-6393-C9223C197C63}"/>
              </a:ext>
            </a:extLst>
          </p:cNvPr>
          <p:cNvSpPr>
            <a:spLocks noGrp="1"/>
          </p:cNvSpPr>
          <p:nvPr>
            <p:ph type="body" sz="quarter" idx="12"/>
          </p:nvPr>
        </p:nvSpPr>
        <p:spPr>
          <a:xfrm>
            <a:off x="457200" y="828675"/>
            <a:ext cx="8043333" cy="442912"/>
          </a:xfrm>
        </p:spPr>
        <p:txBody>
          <a:bodyPr/>
          <a:lstStyle/>
          <a:p>
            <a:r>
              <a:rPr lang="en-GB" dirty="0"/>
              <a:t>The calculation of settlement notes that liabilities are to be calculated as follows:</a:t>
            </a:r>
          </a:p>
        </p:txBody>
      </p:sp>
      <p:sp>
        <p:nvSpPr>
          <p:cNvPr id="5" name="Text Placeholder 4">
            <a:extLst>
              <a:ext uri="{FF2B5EF4-FFF2-40B4-BE49-F238E27FC236}">
                <a16:creationId xmlns:a16="http://schemas.microsoft.com/office/drawing/2014/main" id="{29646C1E-8A6A-B51D-22C2-507B0EEB7A55}"/>
              </a:ext>
            </a:extLst>
          </p:cNvPr>
          <p:cNvSpPr>
            <a:spLocks noGrp="1"/>
          </p:cNvSpPr>
          <p:nvPr>
            <p:ph type="body" sz="quarter" idx="13"/>
          </p:nvPr>
        </p:nvSpPr>
        <p:spPr>
          <a:xfrm>
            <a:off x="5531370" y="4801128"/>
            <a:ext cx="2969693" cy="236537"/>
          </a:xfrm>
        </p:spPr>
        <p:txBody>
          <a:bodyPr/>
          <a:lstStyle/>
          <a:p>
            <a:r>
              <a:rPr lang="en-US" dirty="0"/>
              <a:t>Employees v Independent Contractors </a:t>
            </a:r>
          </a:p>
          <a:p>
            <a:endParaRPr lang="en-GB" dirty="0"/>
          </a:p>
        </p:txBody>
      </p:sp>
      <p:sp>
        <p:nvSpPr>
          <p:cNvPr id="6" name="Slide Number Placeholder 5">
            <a:extLst>
              <a:ext uri="{FF2B5EF4-FFF2-40B4-BE49-F238E27FC236}">
                <a16:creationId xmlns:a16="http://schemas.microsoft.com/office/drawing/2014/main" id="{3D953B7B-511D-9528-833C-2088BDDB0C5F}"/>
              </a:ext>
            </a:extLst>
          </p:cNvPr>
          <p:cNvSpPr>
            <a:spLocks noGrp="1"/>
          </p:cNvSpPr>
          <p:nvPr>
            <p:ph type="sldNum" sz="quarter" idx="15"/>
          </p:nvPr>
        </p:nvSpPr>
        <p:spPr/>
        <p:txBody>
          <a:bodyPr/>
          <a:lstStyle/>
          <a:p>
            <a:fld id="{1B7BD2A9-692C-1D43-B40C-620792CF70A5}" type="slidenum">
              <a:rPr lang="en-US" smtClean="0"/>
              <a:pPr/>
              <a:t>13</a:t>
            </a:fld>
            <a:endParaRPr lang="en-US" dirty="0"/>
          </a:p>
        </p:txBody>
      </p:sp>
    </p:spTree>
    <p:extLst>
      <p:ext uri="{BB962C8B-B14F-4D97-AF65-F5344CB8AC3E}">
        <p14:creationId xmlns:p14="http://schemas.microsoft.com/office/powerpoint/2010/main" val="125237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22E5D-8BB5-76E4-3218-928261EC48F4}"/>
            </a:ext>
          </a:extLst>
        </p:cNvPr>
        <p:cNvGrpSpPr/>
        <p:nvPr/>
      </p:nvGrpSpPr>
      <p:grpSpPr>
        <a:xfrm>
          <a:off x="0" y="0"/>
          <a:ext cx="0" cy="0"/>
          <a:chOff x="0" y="0"/>
          <a:chExt cx="0" cy="0"/>
        </a:xfrm>
      </p:grpSpPr>
      <p:sp>
        <p:nvSpPr>
          <p:cNvPr id="4" name="Subtitle 3">
            <a:extLst>
              <a:ext uri="{FF2B5EF4-FFF2-40B4-BE49-F238E27FC236}">
                <a16:creationId xmlns:a16="http://schemas.microsoft.com/office/drawing/2014/main" id="{7E1EB227-4665-66E9-C21F-C68E9F3F4FD2}"/>
              </a:ext>
            </a:extLst>
          </p:cNvPr>
          <p:cNvSpPr>
            <a:spLocks noGrp="1"/>
          </p:cNvSpPr>
          <p:nvPr>
            <p:ph type="subTitle" idx="1"/>
          </p:nvPr>
        </p:nvSpPr>
        <p:spPr>
          <a:xfrm>
            <a:off x="292894" y="632089"/>
            <a:ext cx="8043333" cy="3632729"/>
          </a:xfrm>
        </p:spPr>
        <p:txBody>
          <a:bodyPr/>
          <a:lstStyle/>
          <a:p>
            <a:r>
              <a:rPr lang="en-GB" dirty="0"/>
              <a:t>A construction company, C Co, engages a general labourer, James, to work on a site. </a:t>
            </a:r>
          </a:p>
          <a:p>
            <a:endParaRPr lang="en-GB" dirty="0"/>
          </a:p>
          <a:p>
            <a:r>
              <a:rPr lang="en-GB" dirty="0"/>
              <a:t>James is to be paid an hourly rate. </a:t>
            </a:r>
          </a:p>
          <a:p>
            <a:endParaRPr lang="en-GB" dirty="0"/>
          </a:p>
          <a:p>
            <a:r>
              <a:rPr lang="en-GB" dirty="0"/>
              <a:t>James cannot send someone else in his place. </a:t>
            </a:r>
          </a:p>
          <a:p>
            <a:endParaRPr lang="en-GB" dirty="0"/>
          </a:p>
          <a:p>
            <a:r>
              <a:rPr lang="en-GB" dirty="0"/>
              <a:t>C Co’s foreman determines the hours that will be worked. </a:t>
            </a:r>
          </a:p>
          <a:p>
            <a:endParaRPr lang="en-GB" dirty="0"/>
          </a:p>
          <a:p>
            <a:r>
              <a:rPr lang="en-GB" dirty="0"/>
              <a:t>James does not supply equipment and supplies labour only.</a:t>
            </a:r>
          </a:p>
        </p:txBody>
      </p:sp>
      <p:sp>
        <p:nvSpPr>
          <p:cNvPr id="3" name="Text Placeholder 2">
            <a:extLst>
              <a:ext uri="{FF2B5EF4-FFF2-40B4-BE49-F238E27FC236}">
                <a16:creationId xmlns:a16="http://schemas.microsoft.com/office/drawing/2014/main" id="{D4C2008C-9E0C-B6A4-541A-E25A8E5FD9C6}"/>
              </a:ext>
            </a:extLst>
          </p:cNvPr>
          <p:cNvSpPr>
            <a:spLocks noGrp="1"/>
          </p:cNvSpPr>
          <p:nvPr>
            <p:ph type="body" sz="quarter" idx="11"/>
          </p:nvPr>
        </p:nvSpPr>
        <p:spPr>
          <a:xfrm>
            <a:off x="293914" y="71438"/>
            <a:ext cx="8848498" cy="442912"/>
          </a:xfrm>
        </p:spPr>
        <p:txBody>
          <a:bodyPr vert="horz" lIns="91440" tIns="45720" rIns="91440" bIns="45720" anchor="t">
            <a:noAutofit/>
          </a:bodyPr>
          <a:lstStyle/>
          <a:p>
            <a:r>
              <a:rPr lang="en-GB" dirty="0"/>
              <a:t>Appendix – Example 1</a:t>
            </a:r>
          </a:p>
        </p:txBody>
      </p:sp>
      <p:sp>
        <p:nvSpPr>
          <p:cNvPr id="2" name="Text Placeholder 1">
            <a:extLst>
              <a:ext uri="{FF2B5EF4-FFF2-40B4-BE49-F238E27FC236}">
                <a16:creationId xmlns:a16="http://schemas.microsoft.com/office/drawing/2014/main" id="{5ADD0997-6BCC-E3A1-D45F-6A2DEAF239D5}"/>
              </a:ext>
            </a:extLst>
          </p:cNvPr>
          <p:cNvSpPr>
            <a:spLocks noGrp="1"/>
          </p:cNvSpPr>
          <p:nvPr>
            <p:ph type="body" sz="quarter" idx="13"/>
          </p:nvPr>
        </p:nvSpPr>
        <p:spPr>
          <a:xfrm>
            <a:off x="5653679" y="4801128"/>
            <a:ext cx="2847384" cy="263118"/>
          </a:xfrm>
        </p:spPr>
        <p:txBody>
          <a:bodyPr vert="horz" lIns="91440" tIns="45720" rIns="91440" bIns="45720" anchor="t"/>
          <a:lstStyle/>
          <a:p>
            <a:r>
              <a:rPr lang="en-US" dirty="0"/>
              <a:t>Employees v Independent Contractors </a:t>
            </a:r>
          </a:p>
          <a:p>
            <a:endParaRPr lang="en-US" dirty="0"/>
          </a:p>
        </p:txBody>
      </p:sp>
      <p:sp>
        <p:nvSpPr>
          <p:cNvPr id="5" name="Slide Number Placeholder 3">
            <a:extLst>
              <a:ext uri="{FF2B5EF4-FFF2-40B4-BE49-F238E27FC236}">
                <a16:creationId xmlns:a16="http://schemas.microsoft.com/office/drawing/2014/main" id="{2F6AACAA-1B85-8387-7BAF-438558281C81}"/>
              </a:ext>
            </a:extLst>
          </p:cNvPr>
          <p:cNvSpPr>
            <a:spLocks noGrp="1"/>
          </p:cNvSpPr>
          <p:nvPr>
            <p:ph type="sldNum" sz="quarter" idx="15"/>
          </p:nvPr>
        </p:nvSpPr>
        <p:spPr>
          <a:xfrm>
            <a:off x="8636794" y="4798747"/>
            <a:ext cx="2133600" cy="274637"/>
          </a:xfrm>
          <a:prstGeom prst="rect">
            <a:avLst/>
          </a:prstGeom>
        </p:spPr>
        <p:txBody>
          <a:bodyPr/>
          <a:lstStyle>
            <a:lvl1pPr algn="l">
              <a:defRPr sz="1200"/>
            </a:lvl1pPr>
          </a:lstStyle>
          <a:p>
            <a:fld id="{1B7BD2A9-692C-1D43-B40C-620792CF70A5}" type="slidenum">
              <a:rPr lang="en-US" smtClean="0"/>
              <a:pPr/>
              <a:t>14</a:t>
            </a:fld>
            <a:endParaRPr lang="en-US" dirty="0"/>
          </a:p>
        </p:txBody>
      </p:sp>
    </p:spTree>
    <p:extLst>
      <p:ext uri="{BB962C8B-B14F-4D97-AF65-F5344CB8AC3E}">
        <p14:creationId xmlns:p14="http://schemas.microsoft.com/office/powerpoint/2010/main" val="4181644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92B92-1E5C-4943-E35F-EC611A45CF8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45A54D-F16F-5D97-E2D7-78DCAD25A075}"/>
              </a:ext>
            </a:extLst>
          </p:cNvPr>
          <p:cNvSpPr>
            <a:spLocks noGrp="1"/>
          </p:cNvSpPr>
          <p:nvPr>
            <p:ph type="body" sz="quarter" idx="11"/>
          </p:nvPr>
        </p:nvSpPr>
        <p:spPr>
          <a:xfrm>
            <a:off x="186758" y="107157"/>
            <a:ext cx="8955655" cy="451076"/>
          </a:xfrm>
        </p:spPr>
        <p:txBody>
          <a:bodyPr vert="horz" lIns="91440" tIns="45720" rIns="91440" bIns="45720" anchor="t">
            <a:noAutofit/>
          </a:bodyPr>
          <a:lstStyle/>
          <a:p>
            <a:r>
              <a:rPr lang="en-GB" dirty="0"/>
              <a:t>Appendix – Example 1 (cont.)</a:t>
            </a:r>
          </a:p>
        </p:txBody>
      </p:sp>
      <p:sp>
        <p:nvSpPr>
          <p:cNvPr id="4" name="Text Placeholder 3">
            <a:extLst>
              <a:ext uri="{FF2B5EF4-FFF2-40B4-BE49-F238E27FC236}">
                <a16:creationId xmlns:a16="http://schemas.microsoft.com/office/drawing/2014/main" id="{03D7EBC5-78A8-374B-DDCE-E6DF9D462274}"/>
              </a:ext>
            </a:extLst>
          </p:cNvPr>
          <p:cNvSpPr>
            <a:spLocks noGrp="1"/>
          </p:cNvSpPr>
          <p:nvPr>
            <p:ph type="body" sz="quarter" idx="13"/>
          </p:nvPr>
        </p:nvSpPr>
        <p:spPr>
          <a:xfrm>
            <a:off x="5613807" y="4801128"/>
            <a:ext cx="2887256" cy="236537"/>
          </a:xfrm>
        </p:spPr>
        <p:txBody>
          <a:bodyPr vert="horz" lIns="91440" tIns="45720" rIns="91440" bIns="45720" anchor="t"/>
          <a:lstStyle/>
          <a:p>
            <a:r>
              <a:rPr lang="en-US" dirty="0"/>
              <a:t>Employees v Independent Contractors </a:t>
            </a:r>
          </a:p>
          <a:p>
            <a:endParaRPr lang="en-US" dirty="0"/>
          </a:p>
        </p:txBody>
      </p:sp>
      <p:graphicFrame>
        <p:nvGraphicFramePr>
          <p:cNvPr id="12" name="Table 11">
            <a:extLst>
              <a:ext uri="{FF2B5EF4-FFF2-40B4-BE49-F238E27FC236}">
                <a16:creationId xmlns:a16="http://schemas.microsoft.com/office/drawing/2014/main" id="{FBBDCD3C-229D-FD9E-713A-DF66F831C7C6}"/>
              </a:ext>
            </a:extLst>
          </p:cNvPr>
          <p:cNvGraphicFramePr>
            <a:graphicFrameLocks noGrp="1"/>
          </p:cNvGraphicFramePr>
          <p:nvPr>
            <p:extLst>
              <p:ext uri="{D42A27DB-BD31-4B8C-83A1-F6EECF244321}">
                <p14:modId xmlns:p14="http://schemas.microsoft.com/office/powerpoint/2010/main" val="2332316560"/>
              </p:ext>
            </p:extLst>
          </p:nvPr>
        </p:nvGraphicFramePr>
        <p:xfrm>
          <a:off x="186414" y="554196"/>
          <a:ext cx="8892401" cy="3305709"/>
        </p:xfrm>
        <a:graphic>
          <a:graphicData uri="http://schemas.openxmlformats.org/drawingml/2006/table">
            <a:tbl>
              <a:tblPr bandRow="1">
                <a:tableStyleId>{7DF18680-E054-41AD-8BC1-D1AEF772440D}</a:tableStyleId>
              </a:tblPr>
              <a:tblGrid>
                <a:gridCol w="3680331">
                  <a:extLst>
                    <a:ext uri="{9D8B030D-6E8A-4147-A177-3AD203B41FA5}">
                      <a16:colId xmlns:a16="http://schemas.microsoft.com/office/drawing/2014/main" val="3944642622"/>
                    </a:ext>
                  </a:extLst>
                </a:gridCol>
                <a:gridCol w="5212070">
                  <a:extLst>
                    <a:ext uri="{9D8B030D-6E8A-4147-A177-3AD203B41FA5}">
                      <a16:colId xmlns:a16="http://schemas.microsoft.com/office/drawing/2014/main" val="939800031"/>
                    </a:ext>
                  </a:extLst>
                </a:gridCol>
              </a:tblGrid>
              <a:tr h="327268">
                <a:tc>
                  <a:txBody>
                    <a:bodyPr/>
                    <a:lstStyle/>
                    <a:p>
                      <a:pPr rtl="0" fontAlgn="base">
                        <a:lnSpc>
                          <a:spcPts val="1733"/>
                        </a:lnSpc>
                        <a:buNone/>
                      </a:pPr>
                      <a:r>
                        <a:rPr lang="en-GB" sz="1000" b="0" kern="1200" baseline="0" dirty="0">
                          <a:solidFill>
                            <a:schemeClr val="tx1"/>
                          </a:solidFill>
                          <a:latin typeface="Arial" panose="020B0604020202020204" pitchFamily="34" charset="0"/>
                          <a:cs typeface="Arial" panose="020B0604020202020204" pitchFamily="34" charset="0"/>
                        </a:rPr>
                        <a:t>1. Work/wage Bargain</a:t>
                      </a:r>
                      <a:endParaRPr lang="en-GB" sz="1000" b="0" i="0" kern="1200" baseline="0" dirty="0">
                        <a:solidFill>
                          <a:schemeClr val="tx1"/>
                        </a:solidFill>
                        <a:latin typeface="Arial" panose="020B0604020202020204" pitchFamily="34" charset="0"/>
                        <a:ea typeface="+mn-ea"/>
                        <a:cs typeface="Arial" panose="020B0604020202020204" pitchFamily="34" charset="0"/>
                      </a:endParaRPr>
                    </a:p>
                  </a:txBody>
                  <a:tcPr marL="100584" marR="100584" marT="50292" marB="50292"/>
                </a:tc>
                <a:tc>
                  <a:txBody>
                    <a:bodyPr/>
                    <a:lstStyle/>
                    <a:p>
                      <a:pPr rtl="0" fontAlgn="base">
                        <a:lnSpc>
                          <a:spcPts val="1575"/>
                        </a:lnSpc>
                        <a:buNone/>
                      </a:pPr>
                      <a:r>
                        <a:rPr lang="en-GB" sz="1000" b="1" kern="1200" baseline="0" dirty="0">
                          <a:solidFill>
                            <a:schemeClr val="tx1"/>
                          </a:solidFill>
                          <a:latin typeface="Arial" panose="020B0604020202020204" pitchFamily="34" charset="0"/>
                          <a:cs typeface="Arial" panose="020B0604020202020204" pitchFamily="34" charset="0"/>
                        </a:rPr>
                        <a:t>Yes. James is paid an hourly rate to undertake work </a:t>
                      </a:r>
                      <a:endParaRPr lang="en-GB" sz="1000" b="1" i="0" kern="1200" baseline="0" dirty="0">
                        <a:solidFill>
                          <a:schemeClr val="tx1"/>
                        </a:solidFill>
                        <a:latin typeface="Arial" panose="020B0604020202020204" pitchFamily="34" charset="0"/>
                        <a:ea typeface="+mn-ea"/>
                        <a:cs typeface="Arial" panose="020B0604020202020204" pitchFamily="34" charset="0"/>
                      </a:endParaRPr>
                    </a:p>
                  </a:txBody>
                  <a:tcPr marL="100584" marR="100584" marT="50292" marB="50292"/>
                </a:tc>
                <a:extLst>
                  <a:ext uri="{0D108BD9-81ED-4DB2-BD59-A6C34878D82A}">
                    <a16:rowId xmlns:a16="http://schemas.microsoft.com/office/drawing/2014/main" val="1532270237"/>
                  </a:ext>
                </a:extLst>
              </a:tr>
              <a:tr h="327268">
                <a:tc>
                  <a:txBody>
                    <a:bodyPr/>
                    <a:lstStyle/>
                    <a:p>
                      <a:pPr rtl="0" fontAlgn="base">
                        <a:lnSpc>
                          <a:spcPts val="1733"/>
                        </a:lnSpc>
                        <a:buNone/>
                      </a:pPr>
                      <a:r>
                        <a:rPr lang="en-GB" sz="1000" b="0" kern="1200" baseline="0" dirty="0">
                          <a:solidFill>
                            <a:schemeClr val="tx1"/>
                          </a:solidFill>
                          <a:latin typeface="Arial" panose="020B0604020202020204" pitchFamily="34" charset="0"/>
                          <a:cs typeface="Arial" panose="020B0604020202020204" pitchFamily="34" charset="0"/>
                        </a:rPr>
                        <a:t>2. Personal service</a:t>
                      </a:r>
                      <a:endParaRPr lang="en-GB" sz="1000" b="0" i="0" kern="1200" baseline="0" dirty="0">
                        <a:solidFill>
                          <a:schemeClr val="tx1"/>
                        </a:solidFill>
                        <a:latin typeface="Arial" panose="020B0604020202020204" pitchFamily="34" charset="0"/>
                        <a:ea typeface="+mn-ea"/>
                        <a:cs typeface="Arial" panose="020B0604020202020204" pitchFamily="34" charset="0"/>
                      </a:endParaRPr>
                    </a:p>
                  </a:txBody>
                  <a:tcPr marL="100584" marR="100584" marT="50292" marB="50292"/>
                </a:tc>
                <a:tc>
                  <a:txBody>
                    <a:bodyPr/>
                    <a:lstStyle/>
                    <a:p>
                      <a:pPr rtl="0" fontAlgn="base">
                        <a:lnSpc>
                          <a:spcPts val="1575"/>
                        </a:lnSpc>
                        <a:buNone/>
                      </a:pPr>
                      <a:r>
                        <a:rPr lang="en-GB" sz="1000" b="1" kern="1200" baseline="0" dirty="0">
                          <a:solidFill>
                            <a:schemeClr val="tx1"/>
                          </a:solidFill>
                          <a:latin typeface="Arial" panose="020B0604020202020204" pitchFamily="34" charset="0"/>
                          <a:cs typeface="Arial" panose="020B0604020202020204" pitchFamily="34" charset="0"/>
                        </a:rPr>
                        <a:t>Yes. James cannot send someone else in his place</a:t>
                      </a:r>
                      <a:endParaRPr lang="en-GB" sz="1000" b="1" i="0" kern="1200" baseline="0" dirty="0">
                        <a:solidFill>
                          <a:schemeClr val="tx1"/>
                        </a:solidFill>
                        <a:latin typeface="Arial" panose="020B0604020202020204" pitchFamily="34" charset="0"/>
                        <a:ea typeface="+mn-ea"/>
                        <a:cs typeface="Arial" panose="020B0604020202020204" pitchFamily="34" charset="0"/>
                      </a:endParaRPr>
                    </a:p>
                  </a:txBody>
                  <a:tcPr marL="100584" marR="100584" marT="50292" marB="50292"/>
                </a:tc>
                <a:extLst>
                  <a:ext uri="{0D108BD9-81ED-4DB2-BD59-A6C34878D82A}">
                    <a16:rowId xmlns:a16="http://schemas.microsoft.com/office/drawing/2014/main" val="2377600814"/>
                  </a:ext>
                </a:extLst>
              </a:tr>
              <a:tr h="513014">
                <a:tc>
                  <a:txBody>
                    <a:bodyPr/>
                    <a:lstStyle/>
                    <a:p>
                      <a:pPr rtl="0" fontAlgn="base">
                        <a:lnSpc>
                          <a:spcPts val="1733"/>
                        </a:lnSpc>
                        <a:buNone/>
                      </a:pPr>
                      <a:r>
                        <a:rPr lang="en-GB" sz="1000" b="0" kern="1200" baseline="0" dirty="0">
                          <a:solidFill>
                            <a:schemeClr val="tx1"/>
                          </a:solidFill>
                          <a:latin typeface="Arial" panose="020B0604020202020204" pitchFamily="34" charset="0"/>
                          <a:cs typeface="Arial" panose="020B0604020202020204" pitchFamily="34" charset="0"/>
                        </a:rPr>
                        <a:t>3. Control</a:t>
                      </a:r>
                      <a:endParaRPr lang="en-GB" sz="1000" b="0" i="0" kern="1200" baseline="0" dirty="0">
                        <a:solidFill>
                          <a:schemeClr val="tx1"/>
                        </a:solidFill>
                        <a:latin typeface="Arial" panose="020B0604020202020204" pitchFamily="34" charset="0"/>
                        <a:ea typeface="+mn-ea"/>
                        <a:cs typeface="Arial" panose="020B0604020202020204" pitchFamily="34" charset="0"/>
                      </a:endParaRPr>
                    </a:p>
                  </a:txBody>
                  <a:tcPr marL="100584" marR="100584" marT="50292" marB="50292"/>
                </a:tc>
                <a:tc>
                  <a:txBody>
                    <a:bodyPr/>
                    <a:lstStyle/>
                    <a:p>
                      <a:pPr rtl="0" fontAlgn="base">
                        <a:lnSpc>
                          <a:spcPts val="1575"/>
                        </a:lnSpc>
                        <a:buNone/>
                      </a:pPr>
                      <a:r>
                        <a:rPr lang="en-GB" sz="1000" b="1" kern="1200" baseline="0" dirty="0">
                          <a:solidFill>
                            <a:schemeClr val="tx1"/>
                          </a:solidFill>
                          <a:latin typeface="Arial" panose="020B0604020202020204" pitchFamily="34" charset="0"/>
                          <a:cs typeface="Arial" panose="020B0604020202020204" pitchFamily="34" charset="0"/>
                        </a:rPr>
                        <a:t>Yes. The site foreman, on behalf of C Co., determines how, where, what and when the work is done.</a:t>
                      </a:r>
                      <a:endParaRPr lang="en-GB" sz="1000" b="1" i="0" kern="1200" baseline="0" dirty="0">
                        <a:solidFill>
                          <a:schemeClr val="tx1"/>
                        </a:solidFill>
                        <a:latin typeface="Arial" panose="020B0604020202020204" pitchFamily="34" charset="0"/>
                        <a:ea typeface="+mn-ea"/>
                        <a:cs typeface="Arial" panose="020B0604020202020204" pitchFamily="34" charset="0"/>
                      </a:endParaRPr>
                    </a:p>
                  </a:txBody>
                  <a:tcPr marL="100584" marR="100584" marT="50292" marB="50292"/>
                </a:tc>
                <a:extLst>
                  <a:ext uri="{0D108BD9-81ED-4DB2-BD59-A6C34878D82A}">
                    <a16:rowId xmlns:a16="http://schemas.microsoft.com/office/drawing/2014/main" val="2047005894"/>
                  </a:ext>
                </a:extLst>
              </a:tr>
              <a:tr h="1211779">
                <a:tc>
                  <a:txBody>
                    <a:bodyPr/>
                    <a:lstStyle/>
                    <a:p>
                      <a:pPr rtl="0" fontAlgn="base">
                        <a:lnSpc>
                          <a:spcPts val="1733"/>
                        </a:lnSpc>
                        <a:buNone/>
                      </a:pPr>
                      <a:r>
                        <a:rPr lang="en-GB" sz="1000" b="0" kern="1200" baseline="0" dirty="0">
                          <a:solidFill>
                            <a:schemeClr val="tx1"/>
                          </a:solidFill>
                          <a:latin typeface="Arial" panose="020B0604020202020204" pitchFamily="34" charset="0"/>
                          <a:cs typeface="Arial" panose="020B0604020202020204" pitchFamily="34" charset="0"/>
                        </a:rPr>
                        <a:t>4. All the circumstances of the employment.</a:t>
                      </a:r>
                      <a:endParaRPr lang="en-GB" sz="1000" b="0" i="0" kern="1200" baseline="0" dirty="0">
                        <a:solidFill>
                          <a:schemeClr val="tx1"/>
                        </a:solidFill>
                        <a:latin typeface="Arial" panose="020B0604020202020204" pitchFamily="34" charset="0"/>
                        <a:ea typeface="+mn-ea"/>
                        <a:cs typeface="Arial" panose="020B0604020202020204" pitchFamily="34" charset="0"/>
                      </a:endParaRPr>
                    </a:p>
                  </a:txBody>
                  <a:tcPr marL="100584" marR="100584" marT="50292" marB="50292"/>
                </a:tc>
                <a:tc>
                  <a:txBody>
                    <a:bodyPr/>
                    <a:lstStyle/>
                    <a:p>
                      <a:pPr rtl="0" fontAlgn="base">
                        <a:lnSpc>
                          <a:spcPts val="1575"/>
                        </a:lnSpc>
                        <a:buNone/>
                      </a:pPr>
                      <a:r>
                        <a:rPr lang="en-GB" sz="1000" b="1" kern="1200" baseline="0" dirty="0">
                          <a:solidFill>
                            <a:schemeClr val="tx1"/>
                          </a:solidFill>
                          <a:latin typeface="Arial" panose="020B0604020202020204" pitchFamily="34" charset="0"/>
                          <a:cs typeface="Arial" panose="020B0604020202020204" pitchFamily="34" charset="0"/>
                        </a:rPr>
                        <a:t>Yes. The contract of engagement is drafted as a self-employment contract with payments made to James reported through the RCT portal by C Co. The facts of the case do not support this position. In addition to the facts detailed under questions 1 to 3, James cannot profit beyond his set hourly rate, is told what he’s being paid by the foreman, uses tools supplied by C Co and is insured similar to an employee.</a:t>
                      </a:r>
                      <a:endParaRPr lang="en-GB" sz="1000" b="1" i="0" kern="1200" baseline="0" dirty="0">
                        <a:solidFill>
                          <a:schemeClr val="tx1"/>
                        </a:solidFill>
                        <a:latin typeface="Arial" panose="020B0604020202020204" pitchFamily="34" charset="0"/>
                        <a:ea typeface="+mn-ea"/>
                        <a:cs typeface="Arial" panose="020B0604020202020204" pitchFamily="34" charset="0"/>
                      </a:endParaRPr>
                    </a:p>
                  </a:txBody>
                  <a:tcPr marL="100584" marR="100584" marT="50292" marB="50292"/>
                </a:tc>
                <a:extLst>
                  <a:ext uri="{0D108BD9-81ED-4DB2-BD59-A6C34878D82A}">
                    <a16:rowId xmlns:a16="http://schemas.microsoft.com/office/drawing/2014/main" val="2617583687"/>
                  </a:ext>
                </a:extLst>
              </a:tr>
              <a:tr h="513014">
                <a:tc>
                  <a:txBody>
                    <a:bodyPr/>
                    <a:lstStyle/>
                    <a:p>
                      <a:pPr rtl="0" fontAlgn="base">
                        <a:lnSpc>
                          <a:spcPts val="1733"/>
                        </a:lnSpc>
                        <a:buNone/>
                      </a:pPr>
                      <a:r>
                        <a:rPr lang="en-GB" sz="1000" b="0" kern="1200" baseline="0" dirty="0">
                          <a:solidFill>
                            <a:schemeClr val="tx1"/>
                          </a:solidFill>
                          <a:latin typeface="Arial" panose="020B0604020202020204" pitchFamily="34" charset="0"/>
                          <a:cs typeface="Arial" panose="020B0604020202020204" pitchFamily="34" charset="0"/>
                        </a:rPr>
                        <a:t>5. Legislative context</a:t>
                      </a:r>
                      <a:endParaRPr lang="en-GB" sz="1000" b="0" i="0" kern="1200" baseline="0" dirty="0">
                        <a:solidFill>
                          <a:schemeClr val="tx1"/>
                        </a:solidFill>
                        <a:latin typeface="Arial" panose="020B0604020202020204" pitchFamily="34" charset="0"/>
                        <a:ea typeface="+mn-ea"/>
                        <a:cs typeface="Arial" panose="020B0604020202020204" pitchFamily="34" charset="0"/>
                      </a:endParaRPr>
                    </a:p>
                  </a:txBody>
                  <a:tcPr marL="100584" marR="100584" marT="50292" marB="50292"/>
                </a:tc>
                <a:tc>
                  <a:txBody>
                    <a:bodyPr/>
                    <a:lstStyle/>
                    <a:p>
                      <a:pPr rtl="0" fontAlgn="base">
                        <a:lnSpc>
                          <a:spcPts val="1575"/>
                        </a:lnSpc>
                        <a:buNone/>
                      </a:pPr>
                      <a:r>
                        <a:rPr lang="en-GB" sz="1000" b="1" kern="1200" baseline="0" dirty="0">
                          <a:solidFill>
                            <a:schemeClr val="tx1"/>
                          </a:solidFill>
                          <a:latin typeface="Arial" panose="020B0604020202020204" pitchFamily="34" charset="0"/>
                          <a:cs typeface="Arial" panose="020B0604020202020204" pitchFamily="34" charset="0"/>
                        </a:rPr>
                        <a:t>N/A. There is no legislation that requires an adjustment or supplement to any of the questions above</a:t>
                      </a:r>
                      <a:endParaRPr lang="en-GB" sz="1000" b="1" i="0" kern="1200" baseline="0" dirty="0">
                        <a:solidFill>
                          <a:schemeClr val="tx1"/>
                        </a:solidFill>
                        <a:latin typeface="Arial" panose="020B0604020202020204" pitchFamily="34" charset="0"/>
                        <a:ea typeface="+mn-ea"/>
                        <a:cs typeface="Arial" panose="020B0604020202020204" pitchFamily="34" charset="0"/>
                      </a:endParaRPr>
                    </a:p>
                  </a:txBody>
                  <a:tcPr marL="100584" marR="100584" marT="50292" marB="50292"/>
                </a:tc>
                <a:extLst>
                  <a:ext uri="{0D108BD9-81ED-4DB2-BD59-A6C34878D82A}">
                    <a16:rowId xmlns:a16="http://schemas.microsoft.com/office/drawing/2014/main" val="2539195156"/>
                  </a:ext>
                </a:extLst>
              </a:tr>
              <a:tr h="327268">
                <a:tc>
                  <a:txBody>
                    <a:bodyPr/>
                    <a:lstStyle/>
                    <a:p>
                      <a:pPr rtl="0" fontAlgn="base">
                        <a:lnSpc>
                          <a:spcPts val="1733"/>
                        </a:lnSpc>
                        <a:buNone/>
                      </a:pPr>
                      <a:r>
                        <a:rPr lang="en-GB" sz="1000" b="1" kern="1200" baseline="0" dirty="0">
                          <a:solidFill>
                            <a:schemeClr val="tx1"/>
                          </a:solidFill>
                          <a:latin typeface="Arial" panose="020B0604020202020204" pitchFamily="34" charset="0"/>
                          <a:cs typeface="Arial" panose="020B0604020202020204" pitchFamily="34" charset="0"/>
                        </a:rPr>
                        <a:t>James will be an employee. </a:t>
                      </a:r>
                      <a:endParaRPr lang="en-GB" sz="1000" b="1" i="0" kern="1200" baseline="0" dirty="0">
                        <a:solidFill>
                          <a:schemeClr val="tx1"/>
                        </a:solidFill>
                        <a:latin typeface="Arial" panose="020B0604020202020204" pitchFamily="34" charset="0"/>
                        <a:ea typeface="+mn-ea"/>
                        <a:cs typeface="Arial" panose="020B0604020202020204" pitchFamily="34" charset="0"/>
                      </a:endParaRPr>
                    </a:p>
                  </a:txBody>
                  <a:tcPr marL="100584" marR="100584" marT="50292" marB="50292"/>
                </a:tc>
                <a:tc>
                  <a:txBody>
                    <a:bodyPr/>
                    <a:lstStyle/>
                    <a:p>
                      <a:pPr rtl="0" fontAlgn="base">
                        <a:lnSpc>
                          <a:spcPts val="1575"/>
                        </a:lnSpc>
                        <a:buNone/>
                      </a:pPr>
                      <a:r>
                        <a:rPr lang="en-GB" sz="1000" b="0" kern="1200" baseline="0" dirty="0">
                          <a:solidFill>
                            <a:schemeClr val="tx1"/>
                          </a:solidFill>
                          <a:latin typeface="Arial" panose="020B0604020202020204" pitchFamily="34" charset="0"/>
                          <a:cs typeface="Arial" panose="020B0604020202020204" pitchFamily="34" charset="0"/>
                        </a:rPr>
                        <a:t>PAYE should be applied by C Co. </a:t>
                      </a:r>
                      <a:endParaRPr lang="en-GB" sz="1000" b="0" i="0" kern="1200" baseline="0" dirty="0">
                        <a:solidFill>
                          <a:schemeClr val="tx1"/>
                        </a:solidFill>
                        <a:latin typeface="Arial" panose="020B0604020202020204" pitchFamily="34" charset="0"/>
                        <a:ea typeface="+mn-ea"/>
                        <a:cs typeface="Arial" panose="020B0604020202020204" pitchFamily="34" charset="0"/>
                      </a:endParaRPr>
                    </a:p>
                  </a:txBody>
                  <a:tcPr marL="100584" marR="100584" marT="50292" marB="50292"/>
                </a:tc>
                <a:extLst>
                  <a:ext uri="{0D108BD9-81ED-4DB2-BD59-A6C34878D82A}">
                    <a16:rowId xmlns:a16="http://schemas.microsoft.com/office/drawing/2014/main" val="383549596"/>
                  </a:ext>
                </a:extLst>
              </a:tr>
            </a:tbl>
          </a:graphicData>
        </a:graphic>
      </p:graphicFrame>
      <p:sp>
        <p:nvSpPr>
          <p:cNvPr id="2" name="Slide Number Placeholder 3">
            <a:extLst>
              <a:ext uri="{FF2B5EF4-FFF2-40B4-BE49-F238E27FC236}">
                <a16:creationId xmlns:a16="http://schemas.microsoft.com/office/drawing/2014/main" id="{5B08D0F3-98F1-DCF9-385F-C8FCB2988122}"/>
              </a:ext>
            </a:extLst>
          </p:cNvPr>
          <p:cNvSpPr>
            <a:spLocks noGrp="1"/>
          </p:cNvSpPr>
          <p:nvPr>
            <p:ph type="sldNum" sz="quarter" idx="15"/>
          </p:nvPr>
        </p:nvSpPr>
        <p:spPr>
          <a:xfrm>
            <a:off x="8565356" y="4798747"/>
            <a:ext cx="2133600" cy="274637"/>
          </a:xfrm>
          <a:prstGeom prst="rect">
            <a:avLst/>
          </a:prstGeom>
        </p:spPr>
        <p:txBody>
          <a:bodyPr/>
          <a:lstStyle>
            <a:lvl1pPr algn="l">
              <a:defRPr sz="1200"/>
            </a:lvl1pPr>
          </a:lstStyle>
          <a:p>
            <a:fld id="{1B7BD2A9-692C-1D43-B40C-620792CF70A5}" type="slidenum">
              <a:rPr lang="en-US" smtClean="0"/>
              <a:pPr/>
              <a:t>15</a:t>
            </a:fld>
            <a:endParaRPr lang="en-US" dirty="0"/>
          </a:p>
        </p:txBody>
      </p:sp>
    </p:spTree>
    <p:extLst>
      <p:ext uri="{BB962C8B-B14F-4D97-AF65-F5344CB8AC3E}">
        <p14:creationId xmlns:p14="http://schemas.microsoft.com/office/powerpoint/2010/main" val="288602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0947C-913D-2954-4028-51D50010E947}"/>
            </a:ext>
          </a:extLst>
        </p:cNvPr>
        <p:cNvGrpSpPr/>
        <p:nvPr/>
      </p:nvGrpSpPr>
      <p:grpSpPr>
        <a:xfrm>
          <a:off x="0" y="0"/>
          <a:ext cx="0" cy="0"/>
          <a:chOff x="0" y="0"/>
          <a:chExt cx="0" cy="0"/>
        </a:xfrm>
      </p:grpSpPr>
      <p:sp>
        <p:nvSpPr>
          <p:cNvPr id="4" name="Subtitle 3">
            <a:extLst>
              <a:ext uri="{FF2B5EF4-FFF2-40B4-BE49-F238E27FC236}">
                <a16:creationId xmlns:a16="http://schemas.microsoft.com/office/drawing/2014/main" id="{ABD63848-41EE-AC59-57C8-959E3859A882}"/>
              </a:ext>
            </a:extLst>
          </p:cNvPr>
          <p:cNvSpPr>
            <a:spLocks noGrp="1"/>
          </p:cNvSpPr>
          <p:nvPr>
            <p:ph type="subTitle" idx="1"/>
          </p:nvPr>
        </p:nvSpPr>
        <p:spPr>
          <a:xfrm>
            <a:off x="321469" y="839258"/>
            <a:ext cx="8043333" cy="3604154"/>
          </a:xfrm>
        </p:spPr>
        <p:txBody>
          <a:bodyPr/>
          <a:lstStyle/>
          <a:p>
            <a:r>
              <a:rPr lang="en-GB" dirty="0"/>
              <a:t>Richard works as a plasterer for B Co, a building company, on a labour only basis. </a:t>
            </a:r>
          </a:p>
          <a:p>
            <a:endParaRPr lang="en-GB" dirty="0"/>
          </a:p>
          <a:p>
            <a:r>
              <a:rPr lang="en-GB" dirty="0"/>
              <a:t>He is paid on a daily basis. </a:t>
            </a:r>
          </a:p>
          <a:p>
            <a:endParaRPr lang="en-GB" dirty="0"/>
          </a:p>
          <a:p>
            <a:r>
              <a:rPr lang="en-GB" dirty="0"/>
              <a:t>He takes his instructions from the site foreman. </a:t>
            </a:r>
          </a:p>
          <a:p>
            <a:endParaRPr lang="en-GB" dirty="0"/>
          </a:p>
          <a:p>
            <a:r>
              <a:rPr lang="en-GB" dirty="0"/>
              <a:t>Richard is not free to provide someone else to perform his duties.</a:t>
            </a:r>
          </a:p>
        </p:txBody>
      </p:sp>
      <p:sp>
        <p:nvSpPr>
          <p:cNvPr id="3" name="Text Placeholder 2">
            <a:extLst>
              <a:ext uri="{FF2B5EF4-FFF2-40B4-BE49-F238E27FC236}">
                <a16:creationId xmlns:a16="http://schemas.microsoft.com/office/drawing/2014/main" id="{F2DD7407-B405-BFBE-87BF-908AE49E731D}"/>
              </a:ext>
            </a:extLst>
          </p:cNvPr>
          <p:cNvSpPr>
            <a:spLocks noGrp="1"/>
          </p:cNvSpPr>
          <p:nvPr>
            <p:ph type="body" sz="quarter" idx="11"/>
          </p:nvPr>
        </p:nvSpPr>
        <p:spPr>
          <a:xfrm>
            <a:off x="342900" y="107157"/>
            <a:ext cx="8799512" cy="442912"/>
          </a:xfrm>
        </p:spPr>
        <p:txBody>
          <a:bodyPr vert="horz" lIns="91440" tIns="45720" rIns="91440" bIns="45720" anchor="t">
            <a:noAutofit/>
          </a:bodyPr>
          <a:lstStyle/>
          <a:p>
            <a:r>
              <a:rPr lang="en-GB" dirty="0"/>
              <a:t>Appendix – Example 2</a:t>
            </a:r>
            <a:endParaRPr lang="en-US" dirty="0"/>
          </a:p>
        </p:txBody>
      </p:sp>
      <p:sp>
        <p:nvSpPr>
          <p:cNvPr id="2" name="Text Placeholder 1">
            <a:extLst>
              <a:ext uri="{FF2B5EF4-FFF2-40B4-BE49-F238E27FC236}">
                <a16:creationId xmlns:a16="http://schemas.microsoft.com/office/drawing/2014/main" id="{5965D841-834C-7823-D2F9-4DDEAD9E6C57}"/>
              </a:ext>
            </a:extLst>
          </p:cNvPr>
          <p:cNvSpPr>
            <a:spLocks noGrp="1"/>
          </p:cNvSpPr>
          <p:nvPr>
            <p:ph type="body" sz="quarter" idx="13"/>
          </p:nvPr>
        </p:nvSpPr>
        <p:spPr>
          <a:xfrm>
            <a:off x="5673615" y="4801128"/>
            <a:ext cx="2827448" cy="236537"/>
          </a:xfrm>
        </p:spPr>
        <p:txBody>
          <a:bodyPr vert="horz" lIns="91440" tIns="45720" rIns="91440" bIns="45720" anchor="t"/>
          <a:lstStyle/>
          <a:p>
            <a:r>
              <a:rPr lang="en-US" dirty="0"/>
              <a:t>Employees v Independent Contractors </a:t>
            </a:r>
          </a:p>
          <a:p>
            <a:endParaRPr lang="en-US" dirty="0"/>
          </a:p>
        </p:txBody>
      </p:sp>
      <p:sp>
        <p:nvSpPr>
          <p:cNvPr id="5" name="Slide Number Placeholder 3">
            <a:extLst>
              <a:ext uri="{FF2B5EF4-FFF2-40B4-BE49-F238E27FC236}">
                <a16:creationId xmlns:a16="http://schemas.microsoft.com/office/drawing/2014/main" id="{7FC9A80A-3D86-CE98-2B00-5F0624117DA5}"/>
              </a:ext>
            </a:extLst>
          </p:cNvPr>
          <p:cNvSpPr>
            <a:spLocks noGrp="1"/>
          </p:cNvSpPr>
          <p:nvPr>
            <p:ph type="sldNum" sz="quarter" idx="15"/>
          </p:nvPr>
        </p:nvSpPr>
        <p:spPr>
          <a:xfrm>
            <a:off x="8708231" y="4798747"/>
            <a:ext cx="2133600" cy="274637"/>
          </a:xfrm>
          <a:prstGeom prst="rect">
            <a:avLst/>
          </a:prstGeom>
        </p:spPr>
        <p:txBody>
          <a:bodyPr/>
          <a:lstStyle>
            <a:lvl1pPr algn="l">
              <a:defRPr sz="1200"/>
            </a:lvl1pPr>
          </a:lstStyle>
          <a:p>
            <a:fld id="{1B7BD2A9-692C-1D43-B40C-620792CF70A5}" type="slidenum">
              <a:rPr lang="en-US" smtClean="0"/>
              <a:pPr/>
              <a:t>16</a:t>
            </a:fld>
            <a:endParaRPr lang="en-US" dirty="0"/>
          </a:p>
        </p:txBody>
      </p:sp>
    </p:spTree>
    <p:extLst>
      <p:ext uri="{BB962C8B-B14F-4D97-AF65-F5344CB8AC3E}">
        <p14:creationId xmlns:p14="http://schemas.microsoft.com/office/powerpoint/2010/main" val="534271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D558B-C3C1-F18E-5991-02C95AB86B5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46A106C-D18E-70D2-9350-A5EC51BEC982}"/>
              </a:ext>
            </a:extLst>
          </p:cNvPr>
          <p:cNvSpPr>
            <a:spLocks noGrp="1"/>
          </p:cNvSpPr>
          <p:nvPr>
            <p:ph type="body" sz="quarter" idx="11"/>
          </p:nvPr>
        </p:nvSpPr>
        <p:spPr>
          <a:xfrm>
            <a:off x="186758" y="107157"/>
            <a:ext cx="8955655" cy="451076"/>
          </a:xfrm>
        </p:spPr>
        <p:txBody>
          <a:bodyPr vert="horz" lIns="91440" tIns="45720" rIns="91440" bIns="45720" anchor="t">
            <a:noAutofit/>
          </a:bodyPr>
          <a:lstStyle/>
          <a:p>
            <a:r>
              <a:rPr lang="en-GB" dirty="0"/>
              <a:t>Appendix – Example 2 (cont.)</a:t>
            </a:r>
          </a:p>
        </p:txBody>
      </p:sp>
      <p:sp>
        <p:nvSpPr>
          <p:cNvPr id="4" name="Text Placeholder 3">
            <a:extLst>
              <a:ext uri="{FF2B5EF4-FFF2-40B4-BE49-F238E27FC236}">
                <a16:creationId xmlns:a16="http://schemas.microsoft.com/office/drawing/2014/main" id="{5274D4D9-60DA-5394-4374-CF3D13DF9687}"/>
              </a:ext>
            </a:extLst>
          </p:cNvPr>
          <p:cNvSpPr>
            <a:spLocks noGrp="1"/>
          </p:cNvSpPr>
          <p:nvPr>
            <p:ph type="body" sz="quarter" idx="13"/>
          </p:nvPr>
        </p:nvSpPr>
        <p:spPr>
          <a:xfrm>
            <a:off x="5607162" y="4801128"/>
            <a:ext cx="2893901" cy="236537"/>
          </a:xfrm>
        </p:spPr>
        <p:txBody>
          <a:bodyPr vert="horz" lIns="91440" tIns="45720" rIns="91440" bIns="45720" anchor="t"/>
          <a:lstStyle/>
          <a:p>
            <a:r>
              <a:rPr lang="en-US" dirty="0"/>
              <a:t>Employees v Independent Contractors </a:t>
            </a:r>
          </a:p>
          <a:p>
            <a:endParaRPr lang="en-US" dirty="0"/>
          </a:p>
        </p:txBody>
      </p:sp>
      <p:graphicFrame>
        <p:nvGraphicFramePr>
          <p:cNvPr id="12" name="Table 11">
            <a:extLst>
              <a:ext uri="{FF2B5EF4-FFF2-40B4-BE49-F238E27FC236}">
                <a16:creationId xmlns:a16="http://schemas.microsoft.com/office/drawing/2014/main" id="{A6A804E6-6B3D-9B6F-CBD2-238BE7E8BCC8}"/>
              </a:ext>
            </a:extLst>
          </p:cNvPr>
          <p:cNvGraphicFramePr>
            <a:graphicFrameLocks noGrp="1"/>
          </p:cNvGraphicFramePr>
          <p:nvPr>
            <p:extLst>
              <p:ext uri="{D42A27DB-BD31-4B8C-83A1-F6EECF244321}">
                <p14:modId xmlns:p14="http://schemas.microsoft.com/office/powerpoint/2010/main" val="3348543362"/>
              </p:ext>
            </p:extLst>
          </p:nvPr>
        </p:nvGraphicFramePr>
        <p:xfrm>
          <a:off x="186414" y="554196"/>
          <a:ext cx="8892401" cy="3887199"/>
        </p:xfrm>
        <a:graphic>
          <a:graphicData uri="http://schemas.openxmlformats.org/drawingml/2006/table">
            <a:tbl>
              <a:tblPr bandRow="1">
                <a:tableStyleId>{7DF18680-E054-41AD-8BC1-D1AEF772440D}</a:tableStyleId>
              </a:tblPr>
              <a:tblGrid>
                <a:gridCol w="3680331">
                  <a:extLst>
                    <a:ext uri="{9D8B030D-6E8A-4147-A177-3AD203B41FA5}">
                      <a16:colId xmlns:a16="http://schemas.microsoft.com/office/drawing/2014/main" val="3944642622"/>
                    </a:ext>
                  </a:extLst>
                </a:gridCol>
                <a:gridCol w="5212070">
                  <a:extLst>
                    <a:ext uri="{9D8B030D-6E8A-4147-A177-3AD203B41FA5}">
                      <a16:colId xmlns:a16="http://schemas.microsoft.com/office/drawing/2014/main" val="939800031"/>
                    </a:ext>
                  </a:extLst>
                </a:gridCol>
              </a:tblGrid>
              <a:tr h="298672">
                <a:tc>
                  <a:txBody>
                    <a:bodyPr/>
                    <a:lstStyle/>
                    <a:p>
                      <a:pPr marL="0" algn="l" defTabSz="457200" rtl="0" eaLnBrk="1" fontAlgn="base" latinLnBrk="0" hangingPunct="1">
                        <a:lnSpc>
                          <a:spcPts val="1575"/>
                        </a:lnSpc>
                        <a:buNone/>
                      </a:pPr>
                      <a:r>
                        <a:rPr lang="en-GB" sz="1000" b="0" kern="1200" dirty="0">
                          <a:solidFill>
                            <a:srgbClr val="1C1F2A"/>
                          </a:solidFill>
                          <a:latin typeface="Arial" panose="020B0604020202020204" pitchFamily="34" charset="0"/>
                          <a:cs typeface="Arial" panose="020B0604020202020204" pitchFamily="34" charset="0"/>
                        </a:rPr>
                        <a:t>1. Work/wage Bargain</a:t>
                      </a:r>
                      <a:endParaRPr lang="en-GB" sz="1000" b="0"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1" dirty="0">
                          <a:solidFill>
                            <a:srgbClr val="1C1F2A"/>
                          </a:solidFill>
                          <a:latin typeface="Arial" panose="020B0604020202020204" pitchFamily="34" charset="0"/>
                          <a:cs typeface="Arial" panose="020B0604020202020204" pitchFamily="34" charset="0"/>
                        </a:rPr>
                        <a:t>Yes. Richard is paid a set daily fee to undertake work </a:t>
                      </a:r>
                    </a:p>
                  </a:txBody>
                  <a:tcPr/>
                </a:tc>
                <a:extLst>
                  <a:ext uri="{0D108BD9-81ED-4DB2-BD59-A6C34878D82A}">
                    <a16:rowId xmlns:a16="http://schemas.microsoft.com/office/drawing/2014/main" val="1532270237"/>
                  </a:ext>
                </a:extLst>
              </a:tr>
              <a:tr h="308545">
                <a:tc>
                  <a:txBody>
                    <a:bodyPr/>
                    <a:lstStyle/>
                    <a:p>
                      <a:pPr algn="l" rtl="0" fontAlgn="base">
                        <a:lnSpc>
                          <a:spcPts val="1575"/>
                        </a:lnSpc>
                        <a:buNone/>
                      </a:pPr>
                      <a:r>
                        <a:rPr lang="en-GB" sz="1000" b="0" kern="1200" dirty="0">
                          <a:solidFill>
                            <a:srgbClr val="1C1F2A"/>
                          </a:solidFill>
                          <a:latin typeface="Arial" panose="020B0604020202020204" pitchFamily="34" charset="0"/>
                          <a:cs typeface="Arial" panose="020B0604020202020204" pitchFamily="34" charset="0"/>
                        </a:rPr>
                        <a:t>2. Personal service</a:t>
                      </a:r>
                      <a:endParaRPr lang="en-GB" sz="1000" b="0"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1" dirty="0">
                          <a:solidFill>
                            <a:srgbClr val="1C1F2A"/>
                          </a:solidFill>
                          <a:latin typeface="Arial" panose="020B0604020202020204" pitchFamily="34" charset="0"/>
                          <a:cs typeface="Arial" panose="020B0604020202020204" pitchFamily="34" charset="0"/>
                        </a:rPr>
                        <a:t>Yes. Richard cannot send someone else instead</a:t>
                      </a:r>
                    </a:p>
                  </a:txBody>
                  <a:tcPr/>
                </a:tc>
                <a:extLst>
                  <a:ext uri="{0D108BD9-81ED-4DB2-BD59-A6C34878D82A}">
                    <a16:rowId xmlns:a16="http://schemas.microsoft.com/office/drawing/2014/main" val="2679007678"/>
                  </a:ext>
                </a:extLst>
              </a:tr>
              <a:tr h="643936">
                <a:tc>
                  <a:txBody>
                    <a:bodyPr/>
                    <a:lstStyle/>
                    <a:p>
                      <a:pPr algn="l" rtl="0" fontAlgn="base">
                        <a:lnSpc>
                          <a:spcPts val="1575"/>
                        </a:lnSpc>
                        <a:buNone/>
                      </a:pPr>
                      <a:r>
                        <a:rPr lang="en-GB" sz="1000" b="0" kern="1200" dirty="0">
                          <a:solidFill>
                            <a:srgbClr val="1C1F2A"/>
                          </a:solidFill>
                          <a:latin typeface="Arial" panose="020B0604020202020204" pitchFamily="34" charset="0"/>
                          <a:cs typeface="Arial" panose="020B0604020202020204" pitchFamily="34" charset="0"/>
                        </a:rPr>
                        <a:t>3. Control</a:t>
                      </a:r>
                      <a:endParaRPr lang="en-GB" sz="1000" b="0"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1" dirty="0">
                          <a:solidFill>
                            <a:srgbClr val="1C1F2A"/>
                          </a:solidFill>
                          <a:latin typeface="Arial" panose="020B0604020202020204" pitchFamily="34" charset="0"/>
                          <a:cs typeface="Arial" panose="020B0604020202020204" pitchFamily="34" charset="0"/>
                        </a:rPr>
                        <a:t>Yes. The site foreman, on behalf of B Co</a:t>
                      </a:r>
                      <a:r>
                        <a:rPr lang="en-GB" sz="1000" b="1" kern="1200" dirty="0">
                          <a:solidFill>
                            <a:srgbClr val="1C1F2A"/>
                          </a:solidFill>
                          <a:latin typeface="Arial" panose="020B0604020202020204" pitchFamily="34" charset="0"/>
                          <a:cs typeface="Arial" panose="020B0604020202020204" pitchFamily="34" charset="0"/>
                        </a:rPr>
                        <a:t>., tells Richard where, when and what to do. As a skilled tradesman, the foreman does not direct him how to do the work, but this is the only element of the work which is controlled by Richard. </a:t>
                      </a:r>
                      <a:endParaRPr lang="en-GB" sz="1000" b="1" kern="1200" dirty="0">
                        <a:solidFill>
                          <a:srgbClr val="1C1F2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377600814"/>
                  </a:ext>
                </a:extLst>
              </a:tr>
              <a:tr h="1145441">
                <a:tc>
                  <a:txBody>
                    <a:bodyPr/>
                    <a:lstStyle/>
                    <a:p>
                      <a:pPr algn="l" rtl="0" fontAlgn="base">
                        <a:lnSpc>
                          <a:spcPts val="1575"/>
                        </a:lnSpc>
                        <a:buNone/>
                      </a:pPr>
                      <a:r>
                        <a:rPr lang="en-GB" sz="1000" b="0" kern="1200" dirty="0">
                          <a:solidFill>
                            <a:srgbClr val="1C1F2A"/>
                          </a:solidFill>
                          <a:latin typeface="Arial" panose="020B0604020202020204" pitchFamily="34" charset="0"/>
                          <a:cs typeface="Arial" panose="020B0604020202020204" pitchFamily="34" charset="0"/>
                        </a:rPr>
                        <a:t>4. All the circumstances of the employment.</a:t>
                      </a:r>
                      <a:endParaRPr lang="en-GB" sz="1000" b="0"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1" kern="1200" dirty="0">
                          <a:solidFill>
                            <a:srgbClr val="1C1F2A"/>
                          </a:solidFill>
                          <a:latin typeface="Arial" panose="020B0604020202020204" pitchFamily="34" charset="0"/>
                          <a:cs typeface="Arial" panose="020B0604020202020204" pitchFamily="34" charset="0"/>
                        </a:rPr>
                        <a:t>Yes. The contract of engagement is drafted as a self-employment contract with payments made to Richard reported through the RCT portal by B Co. The facts of the case do not support this position. In addition to the facts detailed under questions 1 to 3, Richard cannot profit beyond his set weekly wage if he does things more efficiently. He is insured as an employee of B Co who include him in the CIF pension scheme. The materials used by Richard are provided by B Co</a:t>
                      </a:r>
                      <a:endParaRPr lang="en-GB" sz="1000" b="1" kern="1200" dirty="0">
                        <a:solidFill>
                          <a:srgbClr val="1C1F2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47005894"/>
                  </a:ext>
                </a:extLst>
              </a:tr>
              <a:tr h="770605">
                <a:tc>
                  <a:txBody>
                    <a:bodyPr/>
                    <a:lstStyle/>
                    <a:p>
                      <a:pPr algn="l" rtl="0" fontAlgn="base">
                        <a:lnSpc>
                          <a:spcPts val="1575"/>
                        </a:lnSpc>
                        <a:buNone/>
                      </a:pPr>
                      <a:r>
                        <a:rPr lang="en-GB" sz="1000" b="0" kern="1200" dirty="0">
                          <a:solidFill>
                            <a:srgbClr val="1C1F2A"/>
                          </a:solidFill>
                          <a:latin typeface="Arial" panose="020B0604020202020204" pitchFamily="34" charset="0"/>
                          <a:cs typeface="Arial" panose="020B0604020202020204" pitchFamily="34" charset="0"/>
                        </a:rPr>
                        <a:t>5. Legislative context</a:t>
                      </a:r>
                      <a:endParaRPr lang="en-GB" sz="1000" b="0"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1" kern="1200" dirty="0">
                          <a:solidFill>
                            <a:srgbClr val="1C1F2A"/>
                          </a:solidFill>
                          <a:latin typeface="Arial" panose="020B0604020202020204" pitchFamily="34" charset="0"/>
                          <a:cs typeface="Arial" panose="020B0604020202020204" pitchFamily="34" charset="0"/>
                        </a:rPr>
                        <a:t>N/A. There is no legislation that requires an adjustment or supplement to any of the questions above.</a:t>
                      </a:r>
                      <a:endParaRPr lang="en-GB" sz="1000" b="1" kern="1200" dirty="0">
                        <a:solidFill>
                          <a:srgbClr val="1C1F2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867526339"/>
                  </a:ext>
                </a:extLst>
              </a:tr>
              <a:tr h="720000">
                <a:tc>
                  <a:txBody>
                    <a:bodyPr/>
                    <a:lstStyle/>
                    <a:p>
                      <a:pPr algn="l" rtl="0" fontAlgn="base">
                        <a:lnSpc>
                          <a:spcPts val="1575"/>
                        </a:lnSpc>
                        <a:buNone/>
                      </a:pPr>
                      <a:r>
                        <a:rPr lang="en-GB" sz="1000" b="1" u="none" kern="1200" dirty="0">
                          <a:solidFill>
                            <a:srgbClr val="1C1F2A"/>
                          </a:solidFill>
                          <a:latin typeface="Arial" panose="020B0604020202020204" pitchFamily="34" charset="0"/>
                          <a:cs typeface="Arial" panose="020B0604020202020204" pitchFamily="34" charset="0"/>
                        </a:rPr>
                        <a:t>Richard will be an employee. </a:t>
                      </a:r>
                      <a:endParaRPr lang="en-GB" sz="1000" b="1" u="none"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1" kern="1200" dirty="0">
                          <a:solidFill>
                            <a:srgbClr val="1C1F2A"/>
                          </a:solidFill>
                          <a:latin typeface="Arial" panose="020B0604020202020204" pitchFamily="34" charset="0"/>
                          <a:cs typeface="Arial" panose="020B0604020202020204" pitchFamily="34" charset="0"/>
                        </a:rPr>
                        <a:t>PAYE should be applied by B Co. </a:t>
                      </a:r>
                      <a:endParaRPr lang="en-GB" sz="1000" b="1" dirty="0">
                        <a:solidFill>
                          <a:srgbClr val="1C1F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17583687"/>
                  </a:ext>
                </a:extLst>
              </a:tr>
            </a:tbl>
          </a:graphicData>
        </a:graphic>
      </p:graphicFrame>
      <p:sp>
        <p:nvSpPr>
          <p:cNvPr id="2" name="Slide Number Placeholder 3">
            <a:extLst>
              <a:ext uri="{FF2B5EF4-FFF2-40B4-BE49-F238E27FC236}">
                <a16:creationId xmlns:a16="http://schemas.microsoft.com/office/drawing/2014/main" id="{D3F2AAE0-8637-0673-CA10-AC101DB08D21}"/>
              </a:ext>
            </a:extLst>
          </p:cNvPr>
          <p:cNvSpPr>
            <a:spLocks noGrp="1"/>
          </p:cNvSpPr>
          <p:nvPr>
            <p:ph type="sldNum" sz="quarter" idx="15"/>
          </p:nvPr>
        </p:nvSpPr>
        <p:spPr>
          <a:xfrm>
            <a:off x="8651081" y="4798747"/>
            <a:ext cx="2133600" cy="274637"/>
          </a:xfrm>
          <a:prstGeom prst="rect">
            <a:avLst/>
          </a:prstGeom>
        </p:spPr>
        <p:txBody>
          <a:bodyPr/>
          <a:lstStyle>
            <a:lvl1pPr algn="l">
              <a:defRPr sz="1200"/>
            </a:lvl1pPr>
          </a:lstStyle>
          <a:p>
            <a:fld id="{1B7BD2A9-692C-1D43-B40C-620792CF70A5}" type="slidenum">
              <a:rPr lang="en-US" smtClean="0"/>
              <a:pPr/>
              <a:t>17</a:t>
            </a:fld>
            <a:endParaRPr lang="en-US" dirty="0"/>
          </a:p>
        </p:txBody>
      </p:sp>
    </p:spTree>
    <p:extLst>
      <p:ext uri="{BB962C8B-B14F-4D97-AF65-F5344CB8AC3E}">
        <p14:creationId xmlns:p14="http://schemas.microsoft.com/office/powerpoint/2010/main" val="2486127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04E75-F8C0-4FCD-0519-792AD6483887}"/>
            </a:ext>
          </a:extLst>
        </p:cNvPr>
        <p:cNvGrpSpPr/>
        <p:nvPr/>
      </p:nvGrpSpPr>
      <p:grpSpPr>
        <a:xfrm>
          <a:off x="0" y="0"/>
          <a:ext cx="0" cy="0"/>
          <a:chOff x="0" y="0"/>
          <a:chExt cx="0" cy="0"/>
        </a:xfrm>
      </p:grpSpPr>
      <p:sp>
        <p:nvSpPr>
          <p:cNvPr id="4" name="Subtitle 3">
            <a:extLst>
              <a:ext uri="{FF2B5EF4-FFF2-40B4-BE49-F238E27FC236}">
                <a16:creationId xmlns:a16="http://schemas.microsoft.com/office/drawing/2014/main" id="{20B495B7-98F5-1748-CCEC-FC45DE27B565}"/>
              </a:ext>
            </a:extLst>
          </p:cNvPr>
          <p:cNvSpPr>
            <a:spLocks noGrp="1"/>
          </p:cNvSpPr>
          <p:nvPr>
            <p:ph type="subTitle" idx="1"/>
          </p:nvPr>
        </p:nvSpPr>
        <p:spPr>
          <a:xfrm>
            <a:off x="250031" y="746389"/>
            <a:ext cx="8043333" cy="3532717"/>
          </a:xfrm>
        </p:spPr>
        <p:txBody>
          <a:bodyPr/>
          <a:lstStyle/>
          <a:p>
            <a:r>
              <a:rPr lang="en-GB" dirty="0"/>
              <a:t>Peter works as an electrician for B Co. </a:t>
            </a:r>
          </a:p>
          <a:p>
            <a:endParaRPr lang="en-GB" dirty="0"/>
          </a:p>
          <a:p>
            <a:r>
              <a:rPr lang="en-GB" dirty="0"/>
              <a:t>He supplies labour, materials and his own tools. </a:t>
            </a:r>
          </a:p>
          <a:p>
            <a:endParaRPr lang="en-GB" dirty="0"/>
          </a:p>
          <a:p>
            <a:r>
              <a:rPr lang="en-GB" dirty="0"/>
              <a:t>He is paid a set fee to wire each house. </a:t>
            </a:r>
          </a:p>
          <a:p>
            <a:endParaRPr lang="en-GB" dirty="0"/>
          </a:p>
          <a:p>
            <a:r>
              <a:rPr lang="en-GB" dirty="0"/>
              <a:t>He takes his instructions on what house to wire next from the site foreman.</a:t>
            </a:r>
          </a:p>
          <a:p>
            <a:endParaRPr lang="en-GB" dirty="0"/>
          </a:p>
          <a:p>
            <a:r>
              <a:rPr lang="en-GB" dirty="0"/>
              <a:t>There are no restrictions on who undertakes the work Peter has been contracted to do. </a:t>
            </a:r>
          </a:p>
        </p:txBody>
      </p:sp>
      <p:sp>
        <p:nvSpPr>
          <p:cNvPr id="3" name="Text Placeholder 2">
            <a:extLst>
              <a:ext uri="{FF2B5EF4-FFF2-40B4-BE49-F238E27FC236}">
                <a16:creationId xmlns:a16="http://schemas.microsoft.com/office/drawing/2014/main" id="{CED6987A-07E8-C588-6392-F97431BB8C80}"/>
              </a:ext>
            </a:extLst>
          </p:cNvPr>
          <p:cNvSpPr>
            <a:spLocks noGrp="1"/>
          </p:cNvSpPr>
          <p:nvPr>
            <p:ph type="body" sz="quarter" idx="11"/>
          </p:nvPr>
        </p:nvSpPr>
        <p:spPr>
          <a:xfrm>
            <a:off x="268401" y="114301"/>
            <a:ext cx="8874011" cy="442912"/>
          </a:xfrm>
        </p:spPr>
        <p:txBody>
          <a:bodyPr vert="horz" lIns="91440" tIns="45720" rIns="91440" bIns="45720" anchor="t">
            <a:noAutofit/>
          </a:bodyPr>
          <a:lstStyle/>
          <a:p>
            <a:r>
              <a:rPr lang="en-GB" dirty="0"/>
              <a:t>Appendix – Example 3</a:t>
            </a:r>
          </a:p>
        </p:txBody>
      </p:sp>
      <p:sp>
        <p:nvSpPr>
          <p:cNvPr id="2" name="Text Placeholder 1">
            <a:extLst>
              <a:ext uri="{FF2B5EF4-FFF2-40B4-BE49-F238E27FC236}">
                <a16:creationId xmlns:a16="http://schemas.microsoft.com/office/drawing/2014/main" id="{CDB095E5-0BF2-933C-A601-5D41770E1152}"/>
              </a:ext>
            </a:extLst>
          </p:cNvPr>
          <p:cNvSpPr>
            <a:spLocks noGrp="1"/>
          </p:cNvSpPr>
          <p:nvPr>
            <p:ph type="body" sz="quarter" idx="13"/>
          </p:nvPr>
        </p:nvSpPr>
        <p:spPr>
          <a:xfrm>
            <a:off x="5680261" y="4801128"/>
            <a:ext cx="2820802" cy="229892"/>
          </a:xfrm>
        </p:spPr>
        <p:txBody>
          <a:bodyPr vert="horz" lIns="91440" tIns="45720" rIns="91440" bIns="45720" anchor="t"/>
          <a:lstStyle/>
          <a:p>
            <a:r>
              <a:rPr lang="en-US" dirty="0"/>
              <a:t>Employees v Independent Contractors </a:t>
            </a:r>
          </a:p>
          <a:p>
            <a:endParaRPr lang="en-US" dirty="0"/>
          </a:p>
        </p:txBody>
      </p:sp>
      <p:sp>
        <p:nvSpPr>
          <p:cNvPr id="5" name="Slide Number Placeholder 3">
            <a:extLst>
              <a:ext uri="{FF2B5EF4-FFF2-40B4-BE49-F238E27FC236}">
                <a16:creationId xmlns:a16="http://schemas.microsoft.com/office/drawing/2014/main" id="{36A908F2-75B5-F5CC-2B60-CA5EE22B5258}"/>
              </a:ext>
            </a:extLst>
          </p:cNvPr>
          <p:cNvSpPr>
            <a:spLocks noGrp="1"/>
          </p:cNvSpPr>
          <p:nvPr>
            <p:ph type="sldNum" sz="quarter" idx="15"/>
          </p:nvPr>
        </p:nvSpPr>
        <p:spPr>
          <a:xfrm>
            <a:off x="8665369" y="4777316"/>
            <a:ext cx="2133600" cy="274637"/>
          </a:xfrm>
          <a:prstGeom prst="rect">
            <a:avLst/>
          </a:prstGeom>
        </p:spPr>
        <p:txBody>
          <a:bodyPr/>
          <a:lstStyle>
            <a:lvl1pPr algn="l">
              <a:defRPr sz="1200"/>
            </a:lvl1pPr>
          </a:lstStyle>
          <a:p>
            <a:fld id="{1B7BD2A9-692C-1D43-B40C-620792CF70A5}" type="slidenum">
              <a:rPr lang="en-US" smtClean="0"/>
              <a:pPr/>
              <a:t>18</a:t>
            </a:fld>
            <a:endParaRPr lang="en-US" dirty="0"/>
          </a:p>
        </p:txBody>
      </p:sp>
    </p:spTree>
    <p:extLst>
      <p:ext uri="{BB962C8B-B14F-4D97-AF65-F5344CB8AC3E}">
        <p14:creationId xmlns:p14="http://schemas.microsoft.com/office/powerpoint/2010/main" val="940625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909B4-BE6C-2DC1-01FB-BA5B41168CB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162A96F-E3BD-A883-87BA-B68E1E5D5987}"/>
              </a:ext>
            </a:extLst>
          </p:cNvPr>
          <p:cNvSpPr>
            <a:spLocks noGrp="1"/>
          </p:cNvSpPr>
          <p:nvPr>
            <p:ph type="body" sz="quarter" idx="11"/>
          </p:nvPr>
        </p:nvSpPr>
        <p:spPr>
          <a:xfrm>
            <a:off x="186758" y="107157"/>
            <a:ext cx="8955655" cy="451076"/>
          </a:xfrm>
        </p:spPr>
        <p:txBody>
          <a:bodyPr vert="horz" lIns="91440" tIns="45720" rIns="91440" bIns="45720" anchor="t">
            <a:noAutofit/>
          </a:bodyPr>
          <a:lstStyle/>
          <a:p>
            <a:r>
              <a:rPr lang="en-GB" dirty="0"/>
              <a:t>Appendix – Example 3 (cont.)</a:t>
            </a:r>
            <a:endParaRPr lang="en-US" dirty="0"/>
          </a:p>
        </p:txBody>
      </p:sp>
      <p:sp>
        <p:nvSpPr>
          <p:cNvPr id="4" name="Text Placeholder 3">
            <a:extLst>
              <a:ext uri="{FF2B5EF4-FFF2-40B4-BE49-F238E27FC236}">
                <a16:creationId xmlns:a16="http://schemas.microsoft.com/office/drawing/2014/main" id="{6330639C-7796-ED5B-A126-48CFCDF39478}"/>
              </a:ext>
            </a:extLst>
          </p:cNvPr>
          <p:cNvSpPr>
            <a:spLocks noGrp="1"/>
          </p:cNvSpPr>
          <p:nvPr>
            <p:ph type="body" sz="quarter" idx="13"/>
          </p:nvPr>
        </p:nvSpPr>
        <p:spPr>
          <a:xfrm>
            <a:off x="5633743" y="4801128"/>
            <a:ext cx="2867320" cy="236537"/>
          </a:xfrm>
        </p:spPr>
        <p:txBody>
          <a:bodyPr vert="horz" lIns="91440" tIns="45720" rIns="91440" bIns="45720" anchor="t"/>
          <a:lstStyle/>
          <a:p>
            <a:r>
              <a:rPr lang="en-US" dirty="0"/>
              <a:t>Employees v Independent Contractors </a:t>
            </a:r>
          </a:p>
          <a:p>
            <a:endParaRPr lang="en-US" dirty="0"/>
          </a:p>
        </p:txBody>
      </p:sp>
      <p:graphicFrame>
        <p:nvGraphicFramePr>
          <p:cNvPr id="12" name="Table 11">
            <a:extLst>
              <a:ext uri="{FF2B5EF4-FFF2-40B4-BE49-F238E27FC236}">
                <a16:creationId xmlns:a16="http://schemas.microsoft.com/office/drawing/2014/main" id="{18AB2024-7298-53FE-C97E-4F6E9684291D}"/>
              </a:ext>
            </a:extLst>
          </p:cNvPr>
          <p:cNvGraphicFramePr>
            <a:graphicFrameLocks noGrp="1"/>
          </p:cNvGraphicFramePr>
          <p:nvPr>
            <p:extLst>
              <p:ext uri="{D42A27DB-BD31-4B8C-83A1-F6EECF244321}">
                <p14:modId xmlns:p14="http://schemas.microsoft.com/office/powerpoint/2010/main" val="2061915369"/>
              </p:ext>
            </p:extLst>
          </p:nvPr>
        </p:nvGraphicFramePr>
        <p:xfrm>
          <a:off x="186414" y="554196"/>
          <a:ext cx="8892401" cy="3873213"/>
        </p:xfrm>
        <a:graphic>
          <a:graphicData uri="http://schemas.openxmlformats.org/drawingml/2006/table">
            <a:tbl>
              <a:tblPr bandRow="1">
                <a:tableStyleId>{7DF18680-E054-41AD-8BC1-D1AEF772440D}</a:tableStyleId>
              </a:tblPr>
              <a:tblGrid>
                <a:gridCol w="3680331">
                  <a:extLst>
                    <a:ext uri="{9D8B030D-6E8A-4147-A177-3AD203B41FA5}">
                      <a16:colId xmlns:a16="http://schemas.microsoft.com/office/drawing/2014/main" val="3944642622"/>
                    </a:ext>
                  </a:extLst>
                </a:gridCol>
                <a:gridCol w="5212070">
                  <a:extLst>
                    <a:ext uri="{9D8B030D-6E8A-4147-A177-3AD203B41FA5}">
                      <a16:colId xmlns:a16="http://schemas.microsoft.com/office/drawing/2014/main" val="939800031"/>
                    </a:ext>
                  </a:extLst>
                </a:gridCol>
              </a:tblGrid>
              <a:tr h="298672">
                <a:tc>
                  <a:txBody>
                    <a:bodyPr/>
                    <a:lstStyle/>
                    <a:p>
                      <a:pPr marL="0" algn="l" defTabSz="457200" rtl="0" eaLnBrk="1" fontAlgn="base" latinLnBrk="0" hangingPunct="1">
                        <a:lnSpc>
                          <a:spcPts val="1575"/>
                        </a:lnSpc>
                        <a:buNone/>
                      </a:pPr>
                      <a:r>
                        <a:rPr lang="en-GB" sz="1000" b="0" u="none" kern="1200" dirty="0">
                          <a:solidFill>
                            <a:srgbClr val="1C1F2A"/>
                          </a:solidFill>
                          <a:latin typeface="Arial" panose="020B0604020202020204" pitchFamily="34" charset="0"/>
                          <a:cs typeface="Arial" panose="020B0604020202020204" pitchFamily="34" charset="0"/>
                        </a:rPr>
                        <a:t>1. Work/wage Bargain</a:t>
                      </a:r>
                      <a:endParaRPr lang="en-GB" sz="1000" b="0" u="none"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1" u="none" dirty="0">
                          <a:solidFill>
                            <a:srgbClr val="1C1F2A"/>
                          </a:solidFill>
                          <a:latin typeface="Arial" panose="020B0604020202020204" pitchFamily="34" charset="0"/>
                          <a:cs typeface="Arial" panose="020B0604020202020204" pitchFamily="34" charset="0"/>
                        </a:rPr>
                        <a:t>Yes. Peter is paid an hourly rate to undertake work </a:t>
                      </a:r>
                    </a:p>
                  </a:txBody>
                  <a:tcPr/>
                </a:tc>
                <a:extLst>
                  <a:ext uri="{0D108BD9-81ED-4DB2-BD59-A6C34878D82A}">
                    <a16:rowId xmlns:a16="http://schemas.microsoft.com/office/drawing/2014/main" val="1532270237"/>
                  </a:ext>
                </a:extLst>
              </a:tr>
              <a:tr h="643936">
                <a:tc>
                  <a:txBody>
                    <a:bodyPr/>
                    <a:lstStyle/>
                    <a:p>
                      <a:pPr algn="l" rtl="0" fontAlgn="base">
                        <a:lnSpc>
                          <a:spcPts val="1575"/>
                        </a:lnSpc>
                        <a:buNone/>
                      </a:pPr>
                      <a:r>
                        <a:rPr lang="en-GB" sz="1000" b="0" u="none" kern="1200" dirty="0">
                          <a:solidFill>
                            <a:srgbClr val="1C1F2A"/>
                          </a:solidFill>
                          <a:latin typeface="Arial" panose="020B0604020202020204" pitchFamily="34" charset="0"/>
                          <a:cs typeface="Arial" panose="020B0604020202020204" pitchFamily="34" charset="0"/>
                        </a:rPr>
                        <a:t>2. Personal service</a:t>
                      </a:r>
                      <a:endParaRPr lang="en-GB" sz="1000" b="0" u="none"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1" u="none" dirty="0">
                          <a:solidFill>
                            <a:srgbClr val="1C1F2A"/>
                          </a:solidFill>
                          <a:latin typeface="Arial" panose="020B0604020202020204" pitchFamily="34" charset="0"/>
                          <a:cs typeface="Arial" panose="020B0604020202020204" pitchFamily="34" charset="0"/>
                        </a:rPr>
                        <a:t>No. There are no restrictions on who does the work so it’s not a ‘personal service’.</a:t>
                      </a:r>
                    </a:p>
                  </a:txBody>
                  <a:tcPr/>
                </a:tc>
                <a:extLst>
                  <a:ext uri="{0D108BD9-81ED-4DB2-BD59-A6C34878D82A}">
                    <a16:rowId xmlns:a16="http://schemas.microsoft.com/office/drawing/2014/main" val="2377600814"/>
                  </a:ext>
                </a:extLst>
              </a:tr>
              <a:tr h="770605">
                <a:tc>
                  <a:txBody>
                    <a:bodyPr/>
                    <a:lstStyle/>
                    <a:p>
                      <a:pPr algn="l" rtl="0" fontAlgn="base">
                        <a:lnSpc>
                          <a:spcPts val="1575"/>
                        </a:lnSpc>
                        <a:buNone/>
                      </a:pPr>
                      <a:r>
                        <a:rPr lang="en-GB" sz="1000" b="0" u="none" kern="1200" dirty="0">
                          <a:solidFill>
                            <a:srgbClr val="1C1F2A"/>
                          </a:solidFill>
                          <a:latin typeface="Arial" panose="020B0604020202020204" pitchFamily="34" charset="0"/>
                          <a:cs typeface="Arial" panose="020B0604020202020204" pitchFamily="34" charset="0"/>
                        </a:rPr>
                        <a:t>3. Control</a:t>
                      </a:r>
                      <a:endParaRPr lang="en-GB" sz="1000" b="0" u="none"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1" u="none" kern="1200" dirty="0">
                          <a:solidFill>
                            <a:srgbClr val="1C1F2A"/>
                          </a:solidFill>
                          <a:latin typeface="Arial" panose="020B0604020202020204" pitchFamily="34" charset="0"/>
                          <a:cs typeface="Arial" panose="020B0604020202020204" pitchFamily="34" charset="0"/>
                        </a:rPr>
                        <a:t>N/A. As the answer was ‘No’ to one of the first three questions, the contract is not indicative of an employment contract, so the remainder of the questions do not need to be considered.</a:t>
                      </a:r>
                      <a:endParaRPr lang="en-GB" sz="1000" b="1" u="none" kern="1200" dirty="0">
                        <a:solidFill>
                          <a:srgbClr val="1C1F2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867526339"/>
                  </a:ext>
                </a:extLst>
              </a:tr>
              <a:tr h="720000">
                <a:tc>
                  <a:txBody>
                    <a:bodyPr/>
                    <a:lstStyle/>
                    <a:p>
                      <a:pPr algn="l" rtl="0" fontAlgn="base">
                        <a:lnSpc>
                          <a:spcPts val="1575"/>
                        </a:lnSpc>
                        <a:buNone/>
                      </a:pPr>
                      <a:r>
                        <a:rPr lang="en-GB" sz="1000" b="0" u="none" kern="1200" dirty="0">
                          <a:solidFill>
                            <a:srgbClr val="1C1F2A"/>
                          </a:solidFill>
                          <a:latin typeface="Arial" panose="020B0604020202020204" pitchFamily="34" charset="0"/>
                          <a:cs typeface="Arial" panose="020B0604020202020204" pitchFamily="34" charset="0"/>
                        </a:rPr>
                        <a:t>4. All the circumstances of the employment.</a:t>
                      </a:r>
                      <a:endParaRPr lang="en-GB" sz="1000" b="0" u="none"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1" u="none" kern="1200" dirty="0">
                          <a:solidFill>
                            <a:srgbClr val="1C1F2A"/>
                          </a:solidFill>
                          <a:latin typeface="Arial" panose="020B0604020202020204" pitchFamily="34" charset="0"/>
                          <a:cs typeface="Arial" panose="020B0604020202020204" pitchFamily="34" charset="0"/>
                        </a:rPr>
                        <a:t>N/A.</a:t>
                      </a:r>
                      <a:endParaRPr lang="en-GB" sz="1000" b="1" u="none" kern="1200" dirty="0">
                        <a:solidFill>
                          <a:srgbClr val="1C1F2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617583687"/>
                  </a:ext>
                </a:extLst>
              </a:tr>
              <a:tr h="720000">
                <a:tc>
                  <a:txBody>
                    <a:bodyPr/>
                    <a:lstStyle/>
                    <a:p>
                      <a:pPr algn="l" rtl="0" fontAlgn="base">
                        <a:lnSpc>
                          <a:spcPts val="1575"/>
                        </a:lnSpc>
                        <a:buNone/>
                      </a:pPr>
                      <a:r>
                        <a:rPr lang="en-GB" sz="1000" b="0" u="none" kern="1200" dirty="0">
                          <a:solidFill>
                            <a:srgbClr val="1C1F2A"/>
                          </a:solidFill>
                          <a:latin typeface="Arial" panose="020B0604020202020204" pitchFamily="34" charset="0"/>
                          <a:cs typeface="Arial" panose="020B0604020202020204" pitchFamily="34" charset="0"/>
                        </a:rPr>
                        <a:t>5. Legislative context</a:t>
                      </a:r>
                      <a:endParaRPr lang="en-GB" sz="1000" b="0" u="none"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1" u="none" kern="1200" dirty="0">
                          <a:solidFill>
                            <a:srgbClr val="1C1F2A"/>
                          </a:solidFill>
                          <a:latin typeface="Arial" panose="020B0604020202020204" pitchFamily="34" charset="0"/>
                          <a:cs typeface="Arial" panose="020B0604020202020204" pitchFamily="34" charset="0"/>
                        </a:rPr>
                        <a:t>N/A.</a:t>
                      </a:r>
                      <a:endParaRPr lang="en-GB" sz="1000" b="1" u="none" kern="1200" dirty="0">
                        <a:solidFill>
                          <a:srgbClr val="1C1F2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927023294"/>
                  </a:ext>
                </a:extLst>
              </a:tr>
              <a:tr h="720000">
                <a:tc>
                  <a:txBody>
                    <a:bodyPr/>
                    <a:lstStyle/>
                    <a:p>
                      <a:pPr algn="l" rtl="0" fontAlgn="base">
                        <a:lnSpc>
                          <a:spcPts val="1575"/>
                        </a:lnSpc>
                        <a:buNone/>
                      </a:pPr>
                      <a:r>
                        <a:rPr lang="en-GB" sz="1000" b="1" u="sng" kern="1200" dirty="0">
                          <a:solidFill>
                            <a:srgbClr val="1C1F2A"/>
                          </a:solidFill>
                          <a:latin typeface="Arial" panose="020B0604020202020204" pitchFamily="34" charset="0"/>
                          <a:cs typeface="Arial" panose="020B0604020202020204" pitchFamily="34" charset="0"/>
                        </a:rPr>
                        <a:t>James will be self-employed.</a:t>
                      </a:r>
                      <a:endParaRPr lang="en-GB" sz="1000" b="1" u="sng"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0" u="none" kern="1200" dirty="0">
                          <a:solidFill>
                            <a:srgbClr val="1C1F2A"/>
                          </a:solidFill>
                          <a:latin typeface="Arial" panose="020B0604020202020204" pitchFamily="34" charset="0"/>
                          <a:cs typeface="Arial" panose="020B0604020202020204" pitchFamily="34" charset="0"/>
                        </a:rPr>
                        <a:t>PAYE should NOT be applied by C Co. </a:t>
                      </a:r>
                      <a:r>
                        <a:rPr lang="en-GB" sz="1000" b="1" u="none" kern="1200" dirty="0">
                          <a:solidFill>
                            <a:srgbClr val="1C1F2A"/>
                          </a:solidFill>
                          <a:latin typeface="Arial" panose="020B0604020202020204" pitchFamily="34" charset="0"/>
                          <a:cs typeface="Arial" panose="020B0604020202020204" pitchFamily="34" charset="0"/>
                        </a:rPr>
                        <a:t>Payments made to Peter are reported through the RCT portal by B Co with RCT deducted as necessary.</a:t>
                      </a:r>
                      <a:endParaRPr lang="en-GB" sz="1000" b="1" u="none" kern="1200" dirty="0">
                        <a:solidFill>
                          <a:srgbClr val="1C1F2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699199922"/>
                  </a:ext>
                </a:extLst>
              </a:tr>
            </a:tbl>
          </a:graphicData>
        </a:graphic>
      </p:graphicFrame>
      <p:sp>
        <p:nvSpPr>
          <p:cNvPr id="2" name="Slide Number Placeholder 3">
            <a:extLst>
              <a:ext uri="{FF2B5EF4-FFF2-40B4-BE49-F238E27FC236}">
                <a16:creationId xmlns:a16="http://schemas.microsoft.com/office/drawing/2014/main" id="{12C90D8A-9EB0-81E1-28F9-B4CAF1E1E02F}"/>
              </a:ext>
            </a:extLst>
          </p:cNvPr>
          <p:cNvSpPr>
            <a:spLocks noGrp="1"/>
          </p:cNvSpPr>
          <p:nvPr>
            <p:ph type="sldNum" sz="quarter" idx="15"/>
          </p:nvPr>
        </p:nvSpPr>
        <p:spPr>
          <a:xfrm>
            <a:off x="8651081" y="4784459"/>
            <a:ext cx="2133600" cy="274637"/>
          </a:xfrm>
          <a:prstGeom prst="rect">
            <a:avLst/>
          </a:prstGeom>
        </p:spPr>
        <p:txBody>
          <a:bodyPr/>
          <a:lstStyle>
            <a:lvl1pPr algn="l">
              <a:defRPr sz="1200"/>
            </a:lvl1pPr>
          </a:lstStyle>
          <a:p>
            <a:fld id="{1B7BD2A9-692C-1D43-B40C-620792CF70A5}" type="slidenum">
              <a:rPr lang="en-US" smtClean="0"/>
              <a:pPr/>
              <a:t>19</a:t>
            </a:fld>
            <a:endParaRPr lang="en-US" dirty="0"/>
          </a:p>
        </p:txBody>
      </p:sp>
    </p:spTree>
    <p:extLst>
      <p:ext uri="{BB962C8B-B14F-4D97-AF65-F5344CB8AC3E}">
        <p14:creationId xmlns:p14="http://schemas.microsoft.com/office/powerpoint/2010/main" val="3360498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929881"/>
            <a:ext cx="8043333" cy="3732742"/>
          </a:xfrm>
        </p:spPr>
        <p:txBody>
          <a:bodyPr lIns="91440" tIns="45720" rIns="91440" bIns="45720" anchor="t">
            <a:noAutofit/>
          </a:bodyPr>
          <a:lstStyle/>
          <a:p>
            <a:pPr marL="0" indent="0">
              <a:buNone/>
            </a:pPr>
            <a:r>
              <a:rPr lang="en-GB" sz="900" dirty="0">
                <a:latin typeface="Arial"/>
                <a:cs typeface="Arial"/>
              </a:rPr>
              <a:t> </a:t>
            </a:r>
          </a:p>
          <a:p>
            <a:r>
              <a:rPr lang="en-GB" dirty="0"/>
              <a:t>Domino’s classified its drivers as self-employed contractors.</a:t>
            </a:r>
          </a:p>
          <a:p>
            <a:endParaRPr lang="en-GB" sz="900" dirty="0"/>
          </a:p>
          <a:p>
            <a:r>
              <a:rPr lang="en-GB" dirty="0"/>
              <a:t>Revenue argued the drivers were in fact employees for tax purposes.</a:t>
            </a:r>
          </a:p>
          <a:p>
            <a:endParaRPr lang="en-GB" sz="900" dirty="0"/>
          </a:p>
          <a:p>
            <a:r>
              <a:rPr lang="en-GB" dirty="0"/>
              <a:t>Supreme Court was tasked with determining whether they were engaged under a contract “of service” (employee) or “for service” (contractors).</a:t>
            </a:r>
          </a:p>
          <a:p>
            <a:endParaRPr lang="en-GB" sz="900" dirty="0"/>
          </a:p>
          <a:p>
            <a:r>
              <a:rPr lang="en-GB" dirty="0"/>
              <a:t>The judgement established a structured five-point test, based on the actual working relationship and not merely the written contract between the two parties.</a:t>
            </a:r>
          </a:p>
        </p:txBody>
      </p:sp>
      <p:sp>
        <p:nvSpPr>
          <p:cNvPr id="3" name="Text Placeholder 2"/>
          <p:cNvSpPr>
            <a:spLocks noGrp="1"/>
          </p:cNvSpPr>
          <p:nvPr>
            <p:ph type="body" sz="quarter" idx="11"/>
          </p:nvPr>
        </p:nvSpPr>
        <p:spPr>
          <a:xfrm>
            <a:off x="457200" y="385763"/>
            <a:ext cx="6560288" cy="442912"/>
          </a:xfrm>
        </p:spPr>
        <p:txBody>
          <a:bodyPr/>
          <a:lstStyle/>
          <a:p>
            <a:r>
              <a:rPr lang="en-GB" dirty="0"/>
              <a:t>Karshan case summary</a:t>
            </a:r>
          </a:p>
        </p:txBody>
      </p:sp>
      <p:sp>
        <p:nvSpPr>
          <p:cNvPr id="5" name="Text Placeholder 4"/>
          <p:cNvSpPr>
            <a:spLocks noGrp="1"/>
          </p:cNvSpPr>
          <p:nvPr>
            <p:ph type="body" sz="quarter" idx="13"/>
          </p:nvPr>
        </p:nvSpPr>
        <p:spPr>
          <a:xfrm>
            <a:off x="5613992" y="4801128"/>
            <a:ext cx="2887072" cy="236537"/>
          </a:xfrm>
        </p:spPr>
        <p:txBody>
          <a:bodyPr vert="horz" lIns="91440" tIns="45720" rIns="91440" bIns="45720" anchor="t"/>
          <a:lstStyle/>
          <a:p>
            <a:r>
              <a:rPr lang="en-GB" dirty="0">
                <a:latin typeface="Arial"/>
                <a:cs typeface="Arial"/>
              </a:rPr>
              <a:t>Employees v Independent Contractors</a:t>
            </a:r>
          </a:p>
        </p:txBody>
      </p:sp>
      <p:sp>
        <p:nvSpPr>
          <p:cNvPr id="6" name="Slide Number Placeholder 3">
            <a:extLst>
              <a:ext uri="{FF2B5EF4-FFF2-40B4-BE49-F238E27FC236}">
                <a16:creationId xmlns:a16="http://schemas.microsoft.com/office/drawing/2014/main" id="{BB035349-7F6A-3755-A6BF-383ECBAE012C}"/>
              </a:ext>
            </a:extLst>
          </p:cNvPr>
          <p:cNvSpPr>
            <a:spLocks noGrp="1"/>
          </p:cNvSpPr>
          <p:nvPr>
            <p:ph type="sldNum" sz="quarter" idx="15"/>
          </p:nvPr>
        </p:nvSpPr>
        <p:spPr>
          <a:xfrm>
            <a:off x="8586788" y="4798747"/>
            <a:ext cx="2133600" cy="274637"/>
          </a:xfrm>
          <a:prstGeom prst="rect">
            <a:avLst/>
          </a:prstGeom>
        </p:spPr>
        <p:txBody>
          <a:bodyPr/>
          <a:lstStyle>
            <a:lvl1pPr algn="l">
              <a:defRPr sz="1200"/>
            </a:lvl1pPr>
          </a:lstStyle>
          <a:p>
            <a:fld id="{1B7BD2A9-692C-1D43-B40C-620792CF70A5}" type="slidenum">
              <a:rPr lang="en-US" smtClean="0"/>
              <a:pPr/>
              <a:t>2</a:t>
            </a:fld>
            <a:endParaRPr lang="en-US" dirty="0"/>
          </a:p>
        </p:txBody>
      </p:sp>
    </p:spTree>
    <p:extLst>
      <p:ext uri="{BB962C8B-B14F-4D97-AF65-F5344CB8AC3E}">
        <p14:creationId xmlns:p14="http://schemas.microsoft.com/office/powerpoint/2010/main" val="2139777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3425F-B950-2607-8B10-54F1D1174001}"/>
            </a:ext>
          </a:extLst>
        </p:cNvPr>
        <p:cNvGrpSpPr/>
        <p:nvPr/>
      </p:nvGrpSpPr>
      <p:grpSpPr>
        <a:xfrm>
          <a:off x="0" y="0"/>
          <a:ext cx="0" cy="0"/>
          <a:chOff x="0" y="0"/>
          <a:chExt cx="0" cy="0"/>
        </a:xfrm>
      </p:grpSpPr>
      <p:sp>
        <p:nvSpPr>
          <p:cNvPr id="4" name="Subtitle 3">
            <a:extLst>
              <a:ext uri="{FF2B5EF4-FFF2-40B4-BE49-F238E27FC236}">
                <a16:creationId xmlns:a16="http://schemas.microsoft.com/office/drawing/2014/main" id="{6D067756-9C65-2694-C757-1017B2DA5AA5}"/>
              </a:ext>
            </a:extLst>
          </p:cNvPr>
          <p:cNvSpPr>
            <a:spLocks noGrp="1"/>
          </p:cNvSpPr>
          <p:nvPr>
            <p:ph type="subTitle" idx="1"/>
          </p:nvPr>
        </p:nvSpPr>
        <p:spPr>
          <a:xfrm>
            <a:off x="378619" y="760677"/>
            <a:ext cx="8043333" cy="3068373"/>
          </a:xfrm>
        </p:spPr>
        <p:txBody>
          <a:bodyPr/>
          <a:lstStyle/>
          <a:p>
            <a:r>
              <a:rPr lang="en-GB" dirty="0"/>
              <a:t>Andrew, an actor, was engaged to provide a workshop to transition year students in a secondary school. </a:t>
            </a:r>
          </a:p>
          <a:p>
            <a:endParaRPr lang="en-GB" dirty="0"/>
          </a:p>
          <a:p>
            <a:r>
              <a:rPr lang="en-GB" dirty="0"/>
              <a:t>He provides his own material, his own insurance, can send a substitute to carry out these duties.</a:t>
            </a:r>
          </a:p>
          <a:p>
            <a:endParaRPr lang="en-GB" dirty="0"/>
          </a:p>
          <a:p>
            <a:r>
              <a:rPr lang="en-GB" dirty="0"/>
              <a:t>He informs the school of the rates and his availability. </a:t>
            </a:r>
          </a:p>
          <a:p>
            <a:endParaRPr lang="en-GB" dirty="0"/>
          </a:p>
          <a:p>
            <a:r>
              <a:rPr lang="en-GB" dirty="0"/>
              <a:t>He is free to take up similar work at the same time with other businesses</a:t>
            </a:r>
          </a:p>
        </p:txBody>
      </p:sp>
      <p:sp>
        <p:nvSpPr>
          <p:cNvPr id="3" name="Text Placeholder 2">
            <a:extLst>
              <a:ext uri="{FF2B5EF4-FFF2-40B4-BE49-F238E27FC236}">
                <a16:creationId xmlns:a16="http://schemas.microsoft.com/office/drawing/2014/main" id="{EEDC78E7-54A6-4482-AA17-C3BDC865B631}"/>
              </a:ext>
            </a:extLst>
          </p:cNvPr>
          <p:cNvSpPr>
            <a:spLocks noGrp="1"/>
          </p:cNvSpPr>
          <p:nvPr>
            <p:ph type="body" sz="quarter" idx="11"/>
          </p:nvPr>
        </p:nvSpPr>
        <p:spPr>
          <a:xfrm>
            <a:off x="456179" y="114301"/>
            <a:ext cx="8686233" cy="442912"/>
          </a:xfrm>
        </p:spPr>
        <p:txBody>
          <a:bodyPr vert="horz" lIns="91440" tIns="45720" rIns="91440" bIns="45720" anchor="t">
            <a:noAutofit/>
          </a:bodyPr>
          <a:lstStyle/>
          <a:p>
            <a:r>
              <a:rPr lang="en-GB" dirty="0"/>
              <a:t>Appendix – Example 4</a:t>
            </a:r>
            <a:endParaRPr lang="en-US" dirty="0"/>
          </a:p>
        </p:txBody>
      </p:sp>
      <p:sp>
        <p:nvSpPr>
          <p:cNvPr id="2" name="Text Placeholder 1">
            <a:extLst>
              <a:ext uri="{FF2B5EF4-FFF2-40B4-BE49-F238E27FC236}">
                <a16:creationId xmlns:a16="http://schemas.microsoft.com/office/drawing/2014/main" id="{3D364383-C2CB-08DF-8DC9-F0561CCD8768}"/>
              </a:ext>
            </a:extLst>
          </p:cNvPr>
          <p:cNvSpPr>
            <a:spLocks noGrp="1"/>
          </p:cNvSpPr>
          <p:nvPr>
            <p:ph type="body" sz="quarter" idx="13"/>
          </p:nvPr>
        </p:nvSpPr>
        <p:spPr>
          <a:xfrm>
            <a:off x="5686906" y="4767902"/>
            <a:ext cx="2814157" cy="263118"/>
          </a:xfrm>
        </p:spPr>
        <p:txBody>
          <a:bodyPr vert="horz" lIns="91440" tIns="45720" rIns="91440" bIns="45720" anchor="t"/>
          <a:lstStyle/>
          <a:p>
            <a:r>
              <a:rPr lang="en-US" dirty="0"/>
              <a:t>Employees v Independent Contractors </a:t>
            </a:r>
          </a:p>
          <a:p>
            <a:endParaRPr lang="en-US" dirty="0"/>
          </a:p>
        </p:txBody>
      </p:sp>
      <p:sp>
        <p:nvSpPr>
          <p:cNvPr id="5" name="Slide Number Placeholder 3">
            <a:extLst>
              <a:ext uri="{FF2B5EF4-FFF2-40B4-BE49-F238E27FC236}">
                <a16:creationId xmlns:a16="http://schemas.microsoft.com/office/drawing/2014/main" id="{5E33789D-D93E-0A21-B56D-750DCB3C1643}"/>
              </a:ext>
            </a:extLst>
          </p:cNvPr>
          <p:cNvSpPr>
            <a:spLocks noGrp="1"/>
          </p:cNvSpPr>
          <p:nvPr>
            <p:ph type="sldNum" sz="quarter" idx="15"/>
          </p:nvPr>
        </p:nvSpPr>
        <p:spPr>
          <a:xfrm>
            <a:off x="8501063" y="4770172"/>
            <a:ext cx="2133600" cy="274637"/>
          </a:xfrm>
          <a:prstGeom prst="rect">
            <a:avLst/>
          </a:prstGeom>
        </p:spPr>
        <p:txBody>
          <a:bodyPr/>
          <a:lstStyle>
            <a:lvl1pPr algn="l">
              <a:defRPr sz="1200"/>
            </a:lvl1pPr>
          </a:lstStyle>
          <a:p>
            <a:fld id="{1B7BD2A9-692C-1D43-B40C-620792CF70A5}" type="slidenum">
              <a:rPr lang="en-US" smtClean="0"/>
              <a:pPr/>
              <a:t>20</a:t>
            </a:fld>
            <a:endParaRPr lang="en-US" dirty="0"/>
          </a:p>
        </p:txBody>
      </p:sp>
    </p:spTree>
    <p:extLst>
      <p:ext uri="{BB962C8B-B14F-4D97-AF65-F5344CB8AC3E}">
        <p14:creationId xmlns:p14="http://schemas.microsoft.com/office/powerpoint/2010/main" val="933179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EAB1E-B75A-91F5-6F9D-19502184929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09B98F1-C6B8-AF9B-9F74-2951E3556D17}"/>
              </a:ext>
            </a:extLst>
          </p:cNvPr>
          <p:cNvSpPr>
            <a:spLocks noGrp="1"/>
          </p:cNvSpPr>
          <p:nvPr>
            <p:ph type="body" sz="quarter" idx="11"/>
          </p:nvPr>
        </p:nvSpPr>
        <p:spPr>
          <a:xfrm>
            <a:off x="186758" y="107157"/>
            <a:ext cx="8955655" cy="451076"/>
          </a:xfrm>
        </p:spPr>
        <p:txBody>
          <a:bodyPr vert="horz" lIns="91440" tIns="45720" rIns="91440" bIns="45720" anchor="t">
            <a:noAutofit/>
          </a:bodyPr>
          <a:lstStyle/>
          <a:p>
            <a:r>
              <a:rPr lang="en-GB" dirty="0"/>
              <a:t>Appendix – Example 4 (cont.)</a:t>
            </a:r>
          </a:p>
        </p:txBody>
      </p:sp>
      <p:sp>
        <p:nvSpPr>
          <p:cNvPr id="4" name="Text Placeholder 3">
            <a:extLst>
              <a:ext uri="{FF2B5EF4-FFF2-40B4-BE49-F238E27FC236}">
                <a16:creationId xmlns:a16="http://schemas.microsoft.com/office/drawing/2014/main" id="{F495651C-339F-200A-3C9C-CC41E2D539C6}"/>
              </a:ext>
            </a:extLst>
          </p:cNvPr>
          <p:cNvSpPr>
            <a:spLocks noGrp="1"/>
          </p:cNvSpPr>
          <p:nvPr>
            <p:ph type="body" sz="quarter" idx="13"/>
          </p:nvPr>
        </p:nvSpPr>
        <p:spPr>
          <a:xfrm>
            <a:off x="5686906" y="4801128"/>
            <a:ext cx="2814157" cy="236537"/>
          </a:xfrm>
        </p:spPr>
        <p:txBody>
          <a:bodyPr vert="horz" lIns="91440" tIns="45720" rIns="91440" bIns="45720" anchor="t"/>
          <a:lstStyle/>
          <a:p>
            <a:r>
              <a:rPr lang="en-US" dirty="0"/>
              <a:t>Employees v Independent Contractors </a:t>
            </a:r>
          </a:p>
          <a:p>
            <a:endParaRPr lang="en-US" dirty="0"/>
          </a:p>
        </p:txBody>
      </p:sp>
      <p:graphicFrame>
        <p:nvGraphicFramePr>
          <p:cNvPr id="12" name="Table 11">
            <a:extLst>
              <a:ext uri="{FF2B5EF4-FFF2-40B4-BE49-F238E27FC236}">
                <a16:creationId xmlns:a16="http://schemas.microsoft.com/office/drawing/2014/main" id="{8493555C-3D41-06EF-C1C1-A178249DDC5B}"/>
              </a:ext>
            </a:extLst>
          </p:cNvPr>
          <p:cNvGraphicFramePr>
            <a:graphicFrameLocks noGrp="1"/>
          </p:cNvGraphicFramePr>
          <p:nvPr>
            <p:extLst>
              <p:ext uri="{D42A27DB-BD31-4B8C-83A1-F6EECF244321}">
                <p14:modId xmlns:p14="http://schemas.microsoft.com/office/powerpoint/2010/main" val="1006977998"/>
              </p:ext>
            </p:extLst>
          </p:nvPr>
        </p:nvGraphicFramePr>
        <p:xfrm>
          <a:off x="186414" y="554196"/>
          <a:ext cx="8892401" cy="3956048"/>
        </p:xfrm>
        <a:graphic>
          <a:graphicData uri="http://schemas.openxmlformats.org/drawingml/2006/table">
            <a:tbl>
              <a:tblPr bandRow="1">
                <a:tableStyleId>{00A15C55-8517-42AA-B614-E9B94910E393}</a:tableStyleId>
              </a:tblPr>
              <a:tblGrid>
                <a:gridCol w="3680331">
                  <a:extLst>
                    <a:ext uri="{9D8B030D-6E8A-4147-A177-3AD203B41FA5}">
                      <a16:colId xmlns:a16="http://schemas.microsoft.com/office/drawing/2014/main" val="3944642622"/>
                    </a:ext>
                  </a:extLst>
                </a:gridCol>
                <a:gridCol w="5212070">
                  <a:extLst>
                    <a:ext uri="{9D8B030D-6E8A-4147-A177-3AD203B41FA5}">
                      <a16:colId xmlns:a16="http://schemas.microsoft.com/office/drawing/2014/main" val="939800031"/>
                    </a:ext>
                  </a:extLst>
                </a:gridCol>
              </a:tblGrid>
              <a:tr h="298672">
                <a:tc>
                  <a:txBody>
                    <a:bodyPr/>
                    <a:lstStyle/>
                    <a:p>
                      <a:pPr marL="0" algn="l" defTabSz="457200" rtl="0" eaLnBrk="1" fontAlgn="base" latinLnBrk="0" hangingPunct="1">
                        <a:lnSpc>
                          <a:spcPts val="1575"/>
                        </a:lnSpc>
                        <a:buNone/>
                      </a:pPr>
                      <a:r>
                        <a:rPr lang="en-GB" sz="1000" kern="1200" dirty="0">
                          <a:solidFill>
                            <a:srgbClr val="1C1F2A"/>
                          </a:solidFill>
                          <a:latin typeface="Arial" panose="020B0604020202020204" pitchFamily="34" charset="0"/>
                          <a:cs typeface="Arial" panose="020B0604020202020204" pitchFamily="34" charset="0"/>
                        </a:rPr>
                        <a:t>1. Work/wage Bargain</a:t>
                      </a:r>
                      <a:endParaRPr lang="en-GB" sz="1000"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1" dirty="0">
                          <a:solidFill>
                            <a:srgbClr val="1C1F2A"/>
                          </a:solidFill>
                          <a:latin typeface="Arial" panose="020B0604020202020204" pitchFamily="34" charset="0"/>
                          <a:cs typeface="Arial" panose="020B0604020202020204" pitchFamily="34" charset="0"/>
                        </a:rPr>
                        <a:t>Yes. Andrew is paid a set fee to undertake work </a:t>
                      </a:r>
                    </a:p>
                  </a:txBody>
                  <a:tcPr/>
                </a:tc>
                <a:extLst>
                  <a:ext uri="{0D108BD9-81ED-4DB2-BD59-A6C34878D82A}">
                    <a16:rowId xmlns:a16="http://schemas.microsoft.com/office/drawing/2014/main" val="1532270237"/>
                  </a:ext>
                </a:extLst>
              </a:tr>
              <a:tr h="643936">
                <a:tc>
                  <a:txBody>
                    <a:bodyPr/>
                    <a:lstStyle/>
                    <a:p>
                      <a:pPr algn="l" rtl="0" fontAlgn="base">
                        <a:lnSpc>
                          <a:spcPts val="1575"/>
                        </a:lnSpc>
                        <a:buNone/>
                      </a:pPr>
                      <a:r>
                        <a:rPr lang="en-GB" sz="1000" kern="1200" dirty="0">
                          <a:solidFill>
                            <a:srgbClr val="1C1F2A"/>
                          </a:solidFill>
                          <a:latin typeface="Arial" panose="020B0604020202020204" pitchFamily="34" charset="0"/>
                          <a:cs typeface="Arial" panose="020B0604020202020204" pitchFamily="34" charset="0"/>
                        </a:rPr>
                        <a:t>2. Personal service</a:t>
                      </a:r>
                      <a:endParaRPr lang="en-GB" sz="1000"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1" dirty="0">
                          <a:solidFill>
                            <a:srgbClr val="1C1F2A"/>
                          </a:solidFill>
                          <a:latin typeface="Arial" panose="020B0604020202020204" pitchFamily="34" charset="0"/>
                          <a:cs typeface="Arial" panose="020B0604020202020204" pitchFamily="34" charset="0"/>
                        </a:rPr>
                        <a:t>No. Andrew can send a substitute to provide the service. </a:t>
                      </a:r>
                    </a:p>
                  </a:txBody>
                  <a:tcPr/>
                </a:tc>
                <a:extLst>
                  <a:ext uri="{0D108BD9-81ED-4DB2-BD59-A6C34878D82A}">
                    <a16:rowId xmlns:a16="http://schemas.microsoft.com/office/drawing/2014/main" val="2377600814"/>
                  </a:ext>
                </a:extLst>
              </a:tr>
              <a:tr h="770605">
                <a:tc>
                  <a:txBody>
                    <a:bodyPr/>
                    <a:lstStyle/>
                    <a:p>
                      <a:pPr algn="l" rtl="0" fontAlgn="base">
                        <a:lnSpc>
                          <a:spcPts val="1575"/>
                        </a:lnSpc>
                        <a:buNone/>
                      </a:pPr>
                      <a:r>
                        <a:rPr lang="en-GB" sz="1000" kern="1200" dirty="0">
                          <a:solidFill>
                            <a:srgbClr val="1C1F2A"/>
                          </a:solidFill>
                          <a:latin typeface="Arial" panose="020B0604020202020204" pitchFamily="34" charset="0"/>
                          <a:cs typeface="Arial" panose="020B0604020202020204" pitchFamily="34" charset="0"/>
                        </a:rPr>
                        <a:t>3. Control</a:t>
                      </a:r>
                      <a:endParaRPr lang="en-GB" sz="1000"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1" dirty="0">
                          <a:solidFill>
                            <a:srgbClr val="1C1F2A"/>
                          </a:solidFill>
                          <a:latin typeface="Arial" panose="020B0604020202020204" pitchFamily="34" charset="0"/>
                          <a:cs typeface="Arial" panose="020B0604020202020204" pitchFamily="34" charset="0"/>
                        </a:rPr>
                        <a:t>No. </a:t>
                      </a:r>
                      <a:r>
                        <a:rPr lang="en-GB" sz="1000" b="1" kern="1200" dirty="0">
                          <a:solidFill>
                            <a:srgbClr val="1C1F2A"/>
                          </a:solidFill>
                          <a:latin typeface="Arial" panose="020B0604020202020204" pitchFamily="34" charset="0"/>
                          <a:cs typeface="Arial" panose="020B0604020202020204" pitchFamily="34" charset="0"/>
                        </a:rPr>
                        <a:t>While this test does not need to be examined, commentary is included for completeness. Andrew is not directed by the school as to what work should be done, or how it should be done. As the workshops are carried out during school hours and given the nature of the work, the workshop must be carried out in the school premises. </a:t>
                      </a:r>
                      <a:endParaRPr lang="en-GB" sz="1000" b="1" kern="1200" dirty="0">
                        <a:solidFill>
                          <a:srgbClr val="1C1F2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867526339"/>
                  </a:ext>
                </a:extLst>
              </a:tr>
              <a:tr h="720000">
                <a:tc>
                  <a:txBody>
                    <a:bodyPr/>
                    <a:lstStyle/>
                    <a:p>
                      <a:pPr algn="l" rtl="0" fontAlgn="base">
                        <a:lnSpc>
                          <a:spcPts val="1575"/>
                        </a:lnSpc>
                        <a:buNone/>
                      </a:pPr>
                      <a:r>
                        <a:rPr lang="en-GB" sz="1000" kern="1200" dirty="0">
                          <a:solidFill>
                            <a:srgbClr val="1C1F2A"/>
                          </a:solidFill>
                          <a:latin typeface="Arial" panose="020B0604020202020204" pitchFamily="34" charset="0"/>
                          <a:cs typeface="Arial" panose="020B0604020202020204" pitchFamily="34" charset="0"/>
                        </a:rPr>
                        <a:t>4. All the circumstances of the employment.</a:t>
                      </a:r>
                      <a:endParaRPr lang="en-GB" sz="1000"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1" kern="1200" dirty="0">
                          <a:solidFill>
                            <a:srgbClr val="1C1F2A"/>
                          </a:solidFill>
                          <a:latin typeface="Arial" panose="020B0604020202020204" pitchFamily="34" charset="0"/>
                          <a:cs typeface="Arial" panose="020B0604020202020204" pitchFamily="34" charset="0"/>
                        </a:rPr>
                        <a:t>The written agreement does not specify whether it is a contract for/of employment, however, applying the framework such that 2 of the filter questions are answered negatively, it is a contract for service. </a:t>
                      </a:r>
                      <a:endParaRPr lang="en-GB" sz="1000" b="1" kern="1200" dirty="0">
                        <a:solidFill>
                          <a:srgbClr val="1C1F2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617583687"/>
                  </a:ext>
                </a:extLst>
              </a:tr>
              <a:tr h="720000">
                <a:tc>
                  <a:txBody>
                    <a:bodyPr/>
                    <a:lstStyle/>
                    <a:p>
                      <a:pPr algn="l" rtl="0" fontAlgn="base">
                        <a:lnSpc>
                          <a:spcPts val="1575"/>
                        </a:lnSpc>
                        <a:buNone/>
                      </a:pPr>
                      <a:r>
                        <a:rPr lang="en-GB" sz="1000" kern="1200" dirty="0">
                          <a:solidFill>
                            <a:srgbClr val="1C1F2A"/>
                          </a:solidFill>
                          <a:latin typeface="Arial" panose="020B0604020202020204" pitchFamily="34" charset="0"/>
                          <a:cs typeface="Arial" panose="020B0604020202020204" pitchFamily="34" charset="0"/>
                        </a:rPr>
                        <a:t>5. Legislative context</a:t>
                      </a:r>
                      <a:endParaRPr lang="en-GB" sz="1000"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1" kern="1200" dirty="0">
                          <a:solidFill>
                            <a:srgbClr val="1C1F2A"/>
                          </a:solidFill>
                          <a:latin typeface="Arial" panose="020B0604020202020204" pitchFamily="34" charset="0"/>
                          <a:cs typeface="Arial" panose="020B0604020202020204" pitchFamily="34" charset="0"/>
                        </a:rPr>
                        <a:t>N/A. There is no legislation that requires an adjustment or supplement to any of the questions above</a:t>
                      </a:r>
                      <a:endParaRPr lang="en-GB" sz="1000" b="1" kern="1200" dirty="0">
                        <a:solidFill>
                          <a:srgbClr val="1C1F2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927023294"/>
                  </a:ext>
                </a:extLst>
              </a:tr>
              <a:tr h="720000">
                <a:tc>
                  <a:txBody>
                    <a:bodyPr/>
                    <a:lstStyle/>
                    <a:p>
                      <a:pPr algn="l" rtl="0" fontAlgn="base">
                        <a:lnSpc>
                          <a:spcPts val="1575"/>
                        </a:lnSpc>
                        <a:buNone/>
                      </a:pPr>
                      <a:r>
                        <a:rPr lang="en-GB" sz="1000" b="1" u="sng" kern="1200" dirty="0">
                          <a:solidFill>
                            <a:srgbClr val="1C1F2A"/>
                          </a:solidFill>
                          <a:latin typeface="Arial" panose="020B0604020202020204" pitchFamily="34" charset="0"/>
                          <a:cs typeface="Arial" panose="020B0604020202020204" pitchFamily="34" charset="0"/>
                        </a:rPr>
                        <a:t>Andrew will be self-employed.  </a:t>
                      </a:r>
                      <a:endParaRPr lang="en-GB" sz="1000" b="1" u="sng"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1" kern="1200" dirty="0">
                          <a:solidFill>
                            <a:srgbClr val="1C1F2A"/>
                          </a:solidFill>
                          <a:latin typeface="Arial" panose="020B0604020202020204" pitchFamily="34" charset="0"/>
                          <a:cs typeface="Arial" panose="020B0604020202020204" pitchFamily="34" charset="0"/>
                        </a:rPr>
                        <a:t>The school can pay Andrew on receipt of an Invoice and a tax clearance certificate without the operation of PAYE. Andrew is required to register as a self-employed individual and account for income tax in the normal manner. </a:t>
                      </a:r>
                      <a:endParaRPr lang="en-GB" sz="1000" b="1" kern="1200" dirty="0">
                        <a:solidFill>
                          <a:srgbClr val="1C1F2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699199922"/>
                  </a:ext>
                </a:extLst>
              </a:tr>
            </a:tbl>
          </a:graphicData>
        </a:graphic>
      </p:graphicFrame>
      <p:sp>
        <p:nvSpPr>
          <p:cNvPr id="2" name="TextBox 1">
            <a:extLst>
              <a:ext uri="{FF2B5EF4-FFF2-40B4-BE49-F238E27FC236}">
                <a16:creationId xmlns:a16="http://schemas.microsoft.com/office/drawing/2014/main" id="{ED4B381F-F764-A2B6-0221-61CCA0B4AB98}"/>
              </a:ext>
            </a:extLst>
          </p:cNvPr>
          <p:cNvSpPr txBox="1"/>
          <p:nvPr/>
        </p:nvSpPr>
        <p:spPr>
          <a:xfrm>
            <a:off x="2286000" y="2571750"/>
            <a:ext cx="4572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aseline="0" dirty="0">
                <a:solidFill>
                  <a:srgbClr val="1C1F2A"/>
                </a:solidFill>
                <a:latin typeface="Calibri"/>
              </a:rPr>
              <a:t>25</a:t>
            </a:r>
            <a:endParaRPr lang="en-US" dirty="0"/>
          </a:p>
          <a:p>
            <a:pPr algn="ctr"/>
            <a:endParaRPr lang="en-US" dirty="0"/>
          </a:p>
        </p:txBody>
      </p:sp>
      <p:sp>
        <p:nvSpPr>
          <p:cNvPr id="6" name="Slide Number Placeholder 3">
            <a:extLst>
              <a:ext uri="{FF2B5EF4-FFF2-40B4-BE49-F238E27FC236}">
                <a16:creationId xmlns:a16="http://schemas.microsoft.com/office/drawing/2014/main" id="{53CFCBC6-B629-E76D-9227-04DC87965B08}"/>
              </a:ext>
            </a:extLst>
          </p:cNvPr>
          <p:cNvSpPr>
            <a:spLocks noGrp="1"/>
          </p:cNvSpPr>
          <p:nvPr>
            <p:ph type="sldNum" sz="quarter" idx="15"/>
          </p:nvPr>
        </p:nvSpPr>
        <p:spPr>
          <a:xfrm>
            <a:off x="8651082" y="4763028"/>
            <a:ext cx="2133600" cy="274637"/>
          </a:xfrm>
          <a:prstGeom prst="rect">
            <a:avLst/>
          </a:prstGeom>
        </p:spPr>
        <p:txBody>
          <a:bodyPr/>
          <a:lstStyle>
            <a:lvl1pPr algn="l">
              <a:defRPr sz="1200"/>
            </a:lvl1pPr>
          </a:lstStyle>
          <a:p>
            <a:fld id="{1B7BD2A9-692C-1D43-B40C-620792CF70A5}" type="slidenum">
              <a:rPr lang="en-US" smtClean="0"/>
              <a:pPr/>
              <a:t>21</a:t>
            </a:fld>
            <a:endParaRPr lang="en-US" dirty="0"/>
          </a:p>
        </p:txBody>
      </p:sp>
    </p:spTree>
    <p:extLst>
      <p:ext uri="{BB962C8B-B14F-4D97-AF65-F5344CB8AC3E}">
        <p14:creationId xmlns:p14="http://schemas.microsoft.com/office/powerpoint/2010/main" val="2610120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16F56-B20E-BBD9-BAC3-4F4ED28431CB}"/>
            </a:ext>
          </a:extLst>
        </p:cNvPr>
        <p:cNvGrpSpPr/>
        <p:nvPr/>
      </p:nvGrpSpPr>
      <p:grpSpPr>
        <a:xfrm>
          <a:off x="0" y="0"/>
          <a:ext cx="0" cy="0"/>
          <a:chOff x="0" y="0"/>
          <a:chExt cx="0" cy="0"/>
        </a:xfrm>
      </p:grpSpPr>
      <p:sp>
        <p:nvSpPr>
          <p:cNvPr id="4" name="Subtitle 3">
            <a:extLst>
              <a:ext uri="{FF2B5EF4-FFF2-40B4-BE49-F238E27FC236}">
                <a16:creationId xmlns:a16="http://schemas.microsoft.com/office/drawing/2014/main" id="{5A8894D6-32B5-BB20-72C7-B3519C8BDCC6}"/>
              </a:ext>
            </a:extLst>
          </p:cNvPr>
          <p:cNvSpPr>
            <a:spLocks noGrp="1"/>
          </p:cNvSpPr>
          <p:nvPr>
            <p:ph type="subTitle" idx="1"/>
          </p:nvPr>
        </p:nvSpPr>
        <p:spPr>
          <a:xfrm>
            <a:off x="171450" y="746389"/>
            <a:ext cx="8872008" cy="3697023"/>
          </a:xfrm>
        </p:spPr>
        <p:txBody>
          <a:bodyPr/>
          <a:lstStyle/>
          <a:p>
            <a:r>
              <a:rPr lang="en-GB" dirty="0"/>
              <a:t>Rachel is self-employed as a partner in a solicitor practice and returns her partnership income under self-assessment. </a:t>
            </a:r>
          </a:p>
          <a:p>
            <a:endParaRPr lang="en-GB" dirty="0"/>
          </a:p>
          <a:p>
            <a:r>
              <a:rPr lang="en-GB" dirty="0"/>
              <a:t>She takes a position on a State board, appointed by a Government Minister. </a:t>
            </a:r>
          </a:p>
          <a:p>
            <a:endParaRPr lang="en-GB" dirty="0"/>
          </a:p>
          <a:p>
            <a:r>
              <a:rPr lang="en-GB" dirty="0"/>
              <a:t>Rachel is paid on a session rate basis per half day. The duties of the board members are laid down in statute. </a:t>
            </a:r>
          </a:p>
          <a:p>
            <a:endParaRPr lang="en-GB" dirty="0"/>
          </a:p>
          <a:p>
            <a:r>
              <a:rPr lang="en-GB" dirty="0"/>
              <a:t>Rachel is not free to provide someone else to attend the board meetings, but some duties in preparation for the meeting are carried out by the firm’s staff</a:t>
            </a:r>
          </a:p>
        </p:txBody>
      </p:sp>
      <p:sp>
        <p:nvSpPr>
          <p:cNvPr id="3" name="Text Placeholder 2">
            <a:extLst>
              <a:ext uri="{FF2B5EF4-FFF2-40B4-BE49-F238E27FC236}">
                <a16:creationId xmlns:a16="http://schemas.microsoft.com/office/drawing/2014/main" id="{093426E5-4CA5-673C-5B33-1BEF7DEF19FF}"/>
              </a:ext>
            </a:extLst>
          </p:cNvPr>
          <p:cNvSpPr>
            <a:spLocks noGrp="1"/>
          </p:cNvSpPr>
          <p:nvPr>
            <p:ph type="body" sz="quarter" idx="11"/>
          </p:nvPr>
        </p:nvSpPr>
        <p:spPr>
          <a:xfrm>
            <a:off x="203086" y="100013"/>
            <a:ext cx="8939326" cy="442912"/>
          </a:xfrm>
        </p:spPr>
        <p:txBody>
          <a:bodyPr vert="horz" lIns="91440" tIns="45720" rIns="91440" bIns="45720" anchor="t">
            <a:noAutofit/>
          </a:bodyPr>
          <a:lstStyle/>
          <a:p>
            <a:r>
              <a:rPr lang="en-GB" dirty="0"/>
              <a:t>Appendix – Example 5</a:t>
            </a:r>
          </a:p>
        </p:txBody>
      </p:sp>
      <p:sp>
        <p:nvSpPr>
          <p:cNvPr id="2" name="Text Placeholder 1">
            <a:extLst>
              <a:ext uri="{FF2B5EF4-FFF2-40B4-BE49-F238E27FC236}">
                <a16:creationId xmlns:a16="http://schemas.microsoft.com/office/drawing/2014/main" id="{8593622C-21A7-DC51-3E12-45B2FE1E33FD}"/>
              </a:ext>
            </a:extLst>
          </p:cNvPr>
          <p:cNvSpPr>
            <a:spLocks noGrp="1"/>
          </p:cNvSpPr>
          <p:nvPr>
            <p:ph type="body" sz="quarter" idx="13"/>
          </p:nvPr>
        </p:nvSpPr>
        <p:spPr>
          <a:xfrm>
            <a:off x="5666970" y="4767902"/>
            <a:ext cx="2834093" cy="269763"/>
          </a:xfrm>
        </p:spPr>
        <p:txBody>
          <a:bodyPr vert="horz" lIns="91440" tIns="45720" rIns="91440" bIns="45720" anchor="t"/>
          <a:lstStyle/>
          <a:p>
            <a:r>
              <a:rPr lang="en-US" dirty="0"/>
              <a:t>Employees v Independent Contractors </a:t>
            </a:r>
          </a:p>
          <a:p>
            <a:endParaRPr lang="en-US" dirty="0"/>
          </a:p>
        </p:txBody>
      </p:sp>
      <p:sp>
        <p:nvSpPr>
          <p:cNvPr id="5" name="Slide Number Placeholder 3">
            <a:extLst>
              <a:ext uri="{FF2B5EF4-FFF2-40B4-BE49-F238E27FC236}">
                <a16:creationId xmlns:a16="http://schemas.microsoft.com/office/drawing/2014/main" id="{A87A48C4-9982-49B1-85BD-A3522A5488DB}"/>
              </a:ext>
            </a:extLst>
          </p:cNvPr>
          <p:cNvSpPr>
            <a:spLocks noGrp="1"/>
          </p:cNvSpPr>
          <p:nvPr>
            <p:ph type="sldNum" sz="quarter" idx="15"/>
          </p:nvPr>
        </p:nvSpPr>
        <p:spPr>
          <a:xfrm>
            <a:off x="8665369" y="4770172"/>
            <a:ext cx="2133600" cy="274637"/>
          </a:xfrm>
          <a:prstGeom prst="rect">
            <a:avLst/>
          </a:prstGeom>
        </p:spPr>
        <p:txBody>
          <a:bodyPr/>
          <a:lstStyle>
            <a:lvl1pPr algn="l">
              <a:defRPr sz="1200"/>
            </a:lvl1pPr>
          </a:lstStyle>
          <a:p>
            <a:fld id="{1B7BD2A9-692C-1D43-B40C-620792CF70A5}" type="slidenum">
              <a:rPr lang="en-US" smtClean="0"/>
              <a:pPr/>
              <a:t>22</a:t>
            </a:fld>
            <a:endParaRPr lang="en-US" dirty="0"/>
          </a:p>
        </p:txBody>
      </p:sp>
    </p:spTree>
    <p:extLst>
      <p:ext uri="{BB962C8B-B14F-4D97-AF65-F5344CB8AC3E}">
        <p14:creationId xmlns:p14="http://schemas.microsoft.com/office/powerpoint/2010/main" val="637547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EAC04-ADA4-A7BD-9C8D-4FFD36C6673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84089A9-D27A-BD15-BE5A-540A4AAAB429}"/>
              </a:ext>
            </a:extLst>
          </p:cNvPr>
          <p:cNvSpPr>
            <a:spLocks noGrp="1"/>
          </p:cNvSpPr>
          <p:nvPr>
            <p:ph type="body" sz="quarter" idx="11"/>
          </p:nvPr>
        </p:nvSpPr>
        <p:spPr>
          <a:xfrm>
            <a:off x="189839" y="107157"/>
            <a:ext cx="8952574" cy="445531"/>
          </a:xfrm>
        </p:spPr>
        <p:txBody>
          <a:bodyPr vert="horz" lIns="91440" tIns="45720" rIns="91440" bIns="45720" anchor="t">
            <a:noAutofit/>
          </a:bodyPr>
          <a:lstStyle/>
          <a:p>
            <a:r>
              <a:rPr lang="en-GB" dirty="0"/>
              <a:t>Appendix – Example 5 (cont.)</a:t>
            </a:r>
          </a:p>
        </p:txBody>
      </p:sp>
      <p:sp>
        <p:nvSpPr>
          <p:cNvPr id="4" name="Text Placeholder 3">
            <a:extLst>
              <a:ext uri="{FF2B5EF4-FFF2-40B4-BE49-F238E27FC236}">
                <a16:creationId xmlns:a16="http://schemas.microsoft.com/office/drawing/2014/main" id="{A64F659F-DAC0-9203-A5FC-F26DF1B2217B}"/>
              </a:ext>
            </a:extLst>
          </p:cNvPr>
          <p:cNvSpPr>
            <a:spLocks noGrp="1"/>
          </p:cNvSpPr>
          <p:nvPr>
            <p:ph type="body" sz="quarter" idx="13"/>
          </p:nvPr>
        </p:nvSpPr>
        <p:spPr>
          <a:xfrm>
            <a:off x="5361284" y="4767902"/>
            <a:ext cx="3139779" cy="376088"/>
          </a:xfrm>
        </p:spPr>
        <p:txBody>
          <a:bodyPr vert="horz" lIns="91440" tIns="45720" rIns="91440" bIns="45720" anchor="t"/>
          <a:lstStyle/>
          <a:p>
            <a:r>
              <a:rPr lang="en-US" dirty="0"/>
              <a:t>Employees v Independent Contractors </a:t>
            </a:r>
          </a:p>
          <a:p>
            <a:endParaRPr lang="en-US" dirty="0"/>
          </a:p>
        </p:txBody>
      </p:sp>
      <p:graphicFrame>
        <p:nvGraphicFramePr>
          <p:cNvPr id="12" name="Table 11">
            <a:extLst>
              <a:ext uri="{FF2B5EF4-FFF2-40B4-BE49-F238E27FC236}">
                <a16:creationId xmlns:a16="http://schemas.microsoft.com/office/drawing/2014/main" id="{6BF1D3E7-B503-F0B7-8C96-49AA09FD8993}"/>
              </a:ext>
            </a:extLst>
          </p:cNvPr>
          <p:cNvGraphicFramePr>
            <a:graphicFrameLocks noGrp="1"/>
          </p:cNvGraphicFramePr>
          <p:nvPr>
            <p:extLst>
              <p:ext uri="{D42A27DB-BD31-4B8C-83A1-F6EECF244321}">
                <p14:modId xmlns:p14="http://schemas.microsoft.com/office/powerpoint/2010/main" val="983363039"/>
              </p:ext>
            </p:extLst>
          </p:nvPr>
        </p:nvGraphicFramePr>
        <p:xfrm>
          <a:off x="186414" y="554196"/>
          <a:ext cx="8892401" cy="3930317"/>
        </p:xfrm>
        <a:graphic>
          <a:graphicData uri="http://schemas.openxmlformats.org/drawingml/2006/table">
            <a:tbl>
              <a:tblPr bandRow="1">
                <a:tableStyleId>{7DF18680-E054-41AD-8BC1-D1AEF772440D}</a:tableStyleId>
              </a:tblPr>
              <a:tblGrid>
                <a:gridCol w="3680331">
                  <a:extLst>
                    <a:ext uri="{9D8B030D-6E8A-4147-A177-3AD203B41FA5}">
                      <a16:colId xmlns:a16="http://schemas.microsoft.com/office/drawing/2014/main" val="3944642622"/>
                    </a:ext>
                  </a:extLst>
                </a:gridCol>
                <a:gridCol w="5212070">
                  <a:extLst>
                    <a:ext uri="{9D8B030D-6E8A-4147-A177-3AD203B41FA5}">
                      <a16:colId xmlns:a16="http://schemas.microsoft.com/office/drawing/2014/main" val="939800031"/>
                    </a:ext>
                  </a:extLst>
                </a:gridCol>
              </a:tblGrid>
              <a:tr h="298672">
                <a:tc>
                  <a:txBody>
                    <a:bodyPr/>
                    <a:lstStyle/>
                    <a:p>
                      <a:pPr marL="0" algn="l" defTabSz="457200" rtl="0" eaLnBrk="1" fontAlgn="base" latinLnBrk="0" hangingPunct="1">
                        <a:lnSpc>
                          <a:spcPts val="1575"/>
                        </a:lnSpc>
                        <a:buNone/>
                      </a:pPr>
                      <a:r>
                        <a:rPr lang="en-GB" sz="1000" kern="1200" dirty="0">
                          <a:solidFill>
                            <a:srgbClr val="1C1F2A"/>
                          </a:solidFill>
                          <a:latin typeface="Arial" panose="020B0604020202020204" pitchFamily="34" charset="0"/>
                          <a:cs typeface="Arial" panose="020B0604020202020204" pitchFamily="34" charset="0"/>
                        </a:rPr>
                        <a:t>1. Work/wage Bargain</a:t>
                      </a:r>
                      <a:endParaRPr lang="en-GB" sz="1000"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1" dirty="0">
                          <a:solidFill>
                            <a:srgbClr val="1C1F2A"/>
                          </a:solidFill>
                          <a:latin typeface="Arial" panose="020B0604020202020204" pitchFamily="34" charset="0"/>
                          <a:cs typeface="Arial" panose="020B0604020202020204" pitchFamily="34" charset="0"/>
                        </a:rPr>
                        <a:t>Yes. Rachel is paid a set fee to undertake work </a:t>
                      </a:r>
                    </a:p>
                  </a:txBody>
                  <a:tcPr/>
                </a:tc>
                <a:extLst>
                  <a:ext uri="{0D108BD9-81ED-4DB2-BD59-A6C34878D82A}">
                    <a16:rowId xmlns:a16="http://schemas.microsoft.com/office/drawing/2014/main" val="1532270237"/>
                  </a:ext>
                </a:extLst>
              </a:tr>
              <a:tr h="643936">
                <a:tc>
                  <a:txBody>
                    <a:bodyPr/>
                    <a:lstStyle/>
                    <a:p>
                      <a:pPr algn="l" rtl="0" fontAlgn="base">
                        <a:lnSpc>
                          <a:spcPts val="1575"/>
                        </a:lnSpc>
                        <a:buNone/>
                      </a:pPr>
                      <a:r>
                        <a:rPr lang="en-GB" sz="1000" kern="1200" dirty="0">
                          <a:solidFill>
                            <a:srgbClr val="1C1F2A"/>
                          </a:solidFill>
                          <a:latin typeface="Arial" panose="020B0604020202020204" pitchFamily="34" charset="0"/>
                          <a:cs typeface="Arial" panose="020B0604020202020204" pitchFamily="34" charset="0"/>
                        </a:rPr>
                        <a:t>2. Personal service</a:t>
                      </a:r>
                      <a:endParaRPr lang="en-GB" sz="1000"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1" dirty="0">
                          <a:solidFill>
                            <a:srgbClr val="1C1F2A"/>
                          </a:solidFill>
                          <a:latin typeface="Arial" panose="020B0604020202020204" pitchFamily="34" charset="0"/>
                          <a:cs typeface="Arial" panose="020B0604020202020204" pitchFamily="34" charset="0"/>
                        </a:rPr>
                        <a:t>No</a:t>
                      </a:r>
                      <a:r>
                        <a:rPr lang="en-GB" sz="1000" b="1" kern="1200" dirty="0">
                          <a:solidFill>
                            <a:srgbClr val="1C1F2A"/>
                          </a:solidFill>
                          <a:latin typeface="Arial" panose="020B0604020202020204" pitchFamily="34" charset="0"/>
                          <a:cs typeface="Arial" panose="020B0604020202020204" pitchFamily="34" charset="0"/>
                        </a:rPr>
                        <a:t>. While Rachel cannot send someone else to attend meetings, her staff carry out elements of her duties, including research, and she uses the resources of the practice to complete her work. Her access to these resources was one of the requirements for appointment to the Board. </a:t>
                      </a:r>
                      <a:endParaRPr lang="en-GB" sz="1000" b="1" kern="1200" dirty="0">
                        <a:solidFill>
                          <a:srgbClr val="1C1F2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377600814"/>
                  </a:ext>
                </a:extLst>
              </a:tr>
              <a:tr h="770605">
                <a:tc>
                  <a:txBody>
                    <a:bodyPr/>
                    <a:lstStyle/>
                    <a:p>
                      <a:pPr algn="l" rtl="0" fontAlgn="base">
                        <a:lnSpc>
                          <a:spcPts val="1575"/>
                        </a:lnSpc>
                        <a:buNone/>
                      </a:pPr>
                      <a:r>
                        <a:rPr lang="en-GB" sz="1000" kern="1200" dirty="0">
                          <a:solidFill>
                            <a:srgbClr val="1C1F2A"/>
                          </a:solidFill>
                          <a:latin typeface="Arial" panose="020B0604020202020204" pitchFamily="34" charset="0"/>
                          <a:cs typeface="Arial" panose="020B0604020202020204" pitchFamily="34" charset="0"/>
                        </a:rPr>
                        <a:t>3. Control</a:t>
                      </a:r>
                      <a:endParaRPr lang="en-GB" sz="1000"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1" dirty="0">
                          <a:solidFill>
                            <a:srgbClr val="1C1F2A"/>
                          </a:solidFill>
                          <a:latin typeface="Arial" panose="020B0604020202020204" pitchFamily="34" charset="0"/>
                          <a:cs typeface="Arial" panose="020B0604020202020204" pitchFamily="34" charset="0"/>
                        </a:rPr>
                        <a:t>Yes</a:t>
                      </a:r>
                      <a:r>
                        <a:rPr lang="en-GB" sz="1000" b="1" kern="1200" dirty="0">
                          <a:solidFill>
                            <a:srgbClr val="1C1F2A"/>
                          </a:solidFill>
                          <a:latin typeface="Arial" panose="020B0604020202020204" pitchFamily="34" charset="0"/>
                          <a:cs typeface="Arial" panose="020B0604020202020204" pitchFamily="34" charset="0"/>
                        </a:rPr>
                        <a:t>. The functions of the board are laid down in statute. Rachel has been engaged because of her specialist legal knowledge. As a skilled professional, Rachel is not directed as to how to do the work.</a:t>
                      </a:r>
                      <a:endParaRPr lang="en-GB" sz="1000" b="1" kern="1200" dirty="0">
                        <a:solidFill>
                          <a:srgbClr val="1C1F2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867526339"/>
                  </a:ext>
                </a:extLst>
              </a:tr>
              <a:tr h="720000">
                <a:tc>
                  <a:txBody>
                    <a:bodyPr/>
                    <a:lstStyle/>
                    <a:p>
                      <a:pPr algn="l" rtl="0" fontAlgn="base">
                        <a:lnSpc>
                          <a:spcPts val="1575"/>
                        </a:lnSpc>
                        <a:buNone/>
                      </a:pPr>
                      <a:r>
                        <a:rPr lang="en-GB" sz="1000" kern="1200" dirty="0">
                          <a:solidFill>
                            <a:srgbClr val="1C1F2A"/>
                          </a:solidFill>
                          <a:latin typeface="Arial" panose="020B0604020202020204" pitchFamily="34" charset="0"/>
                          <a:cs typeface="Arial" panose="020B0604020202020204" pitchFamily="34" charset="0"/>
                        </a:rPr>
                        <a:t>4. All the circumstances of the employment.</a:t>
                      </a:r>
                      <a:endParaRPr lang="en-GB" sz="1000"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1" kern="1200" dirty="0">
                          <a:solidFill>
                            <a:srgbClr val="1C1F2A"/>
                          </a:solidFill>
                          <a:latin typeface="Arial" panose="020B0604020202020204" pitchFamily="34" charset="0"/>
                          <a:cs typeface="Arial" panose="020B0604020202020204" pitchFamily="34" charset="0"/>
                        </a:rPr>
                        <a:t>N/A. As the answer to number two is ‘no’, this step does not need to be considered.</a:t>
                      </a:r>
                      <a:endParaRPr lang="en-GB" sz="1000" b="1" kern="1200" dirty="0">
                        <a:solidFill>
                          <a:srgbClr val="1C1F2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617583687"/>
                  </a:ext>
                </a:extLst>
              </a:tr>
              <a:tr h="720000">
                <a:tc>
                  <a:txBody>
                    <a:bodyPr/>
                    <a:lstStyle/>
                    <a:p>
                      <a:pPr algn="l" rtl="0" fontAlgn="base">
                        <a:lnSpc>
                          <a:spcPts val="1575"/>
                        </a:lnSpc>
                        <a:buNone/>
                      </a:pPr>
                      <a:r>
                        <a:rPr lang="en-GB" sz="1000" kern="1200" dirty="0">
                          <a:solidFill>
                            <a:srgbClr val="1C1F2A"/>
                          </a:solidFill>
                          <a:latin typeface="Arial" panose="020B0604020202020204" pitchFamily="34" charset="0"/>
                          <a:cs typeface="Arial" panose="020B0604020202020204" pitchFamily="34" charset="0"/>
                        </a:rPr>
                        <a:t>5. Legislative context</a:t>
                      </a:r>
                      <a:endParaRPr lang="en-GB" sz="1000"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1" kern="1200" dirty="0">
                          <a:solidFill>
                            <a:srgbClr val="1C1F2A"/>
                          </a:solidFill>
                          <a:latin typeface="Arial" panose="020B0604020202020204" pitchFamily="34" charset="0"/>
                          <a:cs typeface="Arial" panose="020B0604020202020204" pitchFamily="34" charset="0"/>
                        </a:rPr>
                        <a:t>Yes. Board members of State Bodies are “office holders”. Section 112 TCA 1997 provides that office holder income is always taxable as Schedule E income and subject to PAYE. </a:t>
                      </a:r>
                      <a:endParaRPr lang="en-GB" sz="1000" b="1" kern="1200" dirty="0">
                        <a:solidFill>
                          <a:srgbClr val="1C1F2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927023294"/>
                  </a:ext>
                </a:extLst>
              </a:tr>
              <a:tr h="720000">
                <a:tc>
                  <a:txBody>
                    <a:bodyPr/>
                    <a:lstStyle/>
                    <a:p>
                      <a:pPr algn="l" rtl="0" fontAlgn="base">
                        <a:lnSpc>
                          <a:spcPts val="1575"/>
                        </a:lnSpc>
                        <a:buNone/>
                      </a:pPr>
                      <a:r>
                        <a:rPr lang="en-GB" sz="1000" b="1" u="sng" kern="1200" dirty="0">
                          <a:solidFill>
                            <a:srgbClr val="1C1F2A"/>
                          </a:solidFill>
                          <a:latin typeface="Arial" panose="020B0604020202020204" pitchFamily="34" charset="0"/>
                          <a:cs typeface="Arial" panose="020B0604020202020204" pitchFamily="34" charset="0"/>
                        </a:rPr>
                        <a:t>James is an office holder.</a:t>
                      </a:r>
                      <a:endParaRPr lang="en-GB" sz="1000" b="1" u="sng" kern="1200" dirty="0">
                        <a:solidFill>
                          <a:srgbClr val="1C1F2A"/>
                        </a:solidFill>
                        <a:latin typeface="Arial" panose="020B0604020202020204" pitchFamily="34" charset="0"/>
                        <a:ea typeface="+mn-ea"/>
                        <a:cs typeface="Arial" panose="020B0604020202020204" pitchFamily="34" charset="0"/>
                      </a:endParaRPr>
                    </a:p>
                  </a:txBody>
                  <a:tcPr/>
                </a:tc>
                <a:tc>
                  <a:txBody>
                    <a:bodyPr/>
                    <a:lstStyle/>
                    <a:p>
                      <a:pPr algn="l"/>
                      <a:r>
                        <a:rPr lang="en-GB" sz="1000" b="1" kern="1200" dirty="0">
                          <a:solidFill>
                            <a:srgbClr val="1C1F2A"/>
                          </a:solidFill>
                          <a:latin typeface="Arial" panose="020B0604020202020204" pitchFamily="34" charset="0"/>
                          <a:cs typeface="Arial" panose="020B0604020202020204" pitchFamily="34" charset="0"/>
                        </a:rPr>
                        <a:t>PAYE should be applied by the State Department. </a:t>
                      </a:r>
                      <a:endParaRPr lang="en-GB" sz="1000" b="1" kern="1200" dirty="0">
                        <a:solidFill>
                          <a:srgbClr val="1C1F2A"/>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699199922"/>
                  </a:ext>
                </a:extLst>
              </a:tr>
            </a:tbl>
          </a:graphicData>
        </a:graphic>
      </p:graphicFrame>
      <p:sp>
        <p:nvSpPr>
          <p:cNvPr id="2" name="Slide Number Placeholder 3">
            <a:extLst>
              <a:ext uri="{FF2B5EF4-FFF2-40B4-BE49-F238E27FC236}">
                <a16:creationId xmlns:a16="http://schemas.microsoft.com/office/drawing/2014/main" id="{581F9945-4C79-A759-EBBA-DBE2BC3D9650}"/>
              </a:ext>
            </a:extLst>
          </p:cNvPr>
          <p:cNvSpPr>
            <a:spLocks noGrp="1"/>
          </p:cNvSpPr>
          <p:nvPr>
            <p:ph type="sldNum" sz="quarter" idx="15"/>
          </p:nvPr>
        </p:nvSpPr>
        <p:spPr>
          <a:xfrm>
            <a:off x="8651081" y="4770172"/>
            <a:ext cx="2133600" cy="274637"/>
          </a:xfrm>
          <a:prstGeom prst="rect">
            <a:avLst/>
          </a:prstGeom>
        </p:spPr>
        <p:txBody>
          <a:bodyPr/>
          <a:lstStyle>
            <a:lvl1pPr algn="l">
              <a:defRPr sz="1200"/>
            </a:lvl1pPr>
          </a:lstStyle>
          <a:p>
            <a:fld id="{1B7BD2A9-692C-1D43-B40C-620792CF70A5}" type="slidenum">
              <a:rPr lang="en-US" smtClean="0"/>
              <a:pPr/>
              <a:t>23</a:t>
            </a:fld>
            <a:endParaRPr lang="en-US" dirty="0"/>
          </a:p>
        </p:txBody>
      </p:sp>
    </p:spTree>
    <p:extLst>
      <p:ext uri="{BB962C8B-B14F-4D97-AF65-F5344CB8AC3E}">
        <p14:creationId xmlns:p14="http://schemas.microsoft.com/office/powerpoint/2010/main" val="1140670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519D963-5CCC-0EDC-2E29-CD7A37122A9A}"/>
              </a:ext>
            </a:extLst>
          </p:cNvPr>
          <p:cNvSpPr>
            <a:spLocks noGrp="1"/>
          </p:cNvSpPr>
          <p:nvPr>
            <p:ph type="subTitle" idx="1"/>
          </p:nvPr>
        </p:nvSpPr>
        <p:spPr>
          <a:xfrm>
            <a:off x="457200" y="1136649"/>
            <a:ext cx="8043333" cy="3318404"/>
          </a:xfrm>
        </p:spPr>
        <p:txBody>
          <a:bodyPr/>
          <a:lstStyle/>
          <a:p>
            <a:pPr marL="0" indent="0">
              <a:buNone/>
            </a:pPr>
            <a:r>
              <a:rPr lang="en-GB" b="1" u="sng" dirty="0"/>
              <a:t>On Staffing &amp; Roles</a:t>
            </a:r>
          </a:p>
          <a:p>
            <a:pPr marL="0" indent="0">
              <a:buNone/>
            </a:pPr>
            <a:endParaRPr lang="en-GB" b="1" u="sng" dirty="0"/>
          </a:p>
          <a:p>
            <a:r>
              <a:rPr lang="en-GB" dirty="0"/>
              <a:t>For an admin person working 15 - 18 hours per week for the club. Working from home some days and some days at the club. If they are being paid each month by the club for hours worked like this, do they class as sub-contractor or employee?</a:t>
            </a:r>
          </a:p>
          <a:p>
            <a:pPr marL="0" indent="0">
              <a:buNone/>
            </a:pPr>
            <a:endParaRPr lang="en-GB" dirty="0"/>
          </a:p>
          <a:p>
            <a:r>
              <a:rPr lang="en-GB" dirty="0"/>
              <a:t>Does the type of work impact on whether or not it’s a contractor or FTE... e.g.; coaching (1 to1 or group) vs club tennis administration?</a:t>
            </a:r>
          </a:p>
          <a:p>
            <a:endParaRPr lang="en-GB" dirty="0"/>
          </a:p>
        </p:txBody>
      </p:sp>
      <p:sp>
        <p:nvSpPr>
          <p:cNvPr id="3" name="Text Placeholder 2">
            <a:extLst>
              <a:ext uri="{FF2B5EF4-FFF2-40B4-BE49-F238E27FC236}">
                <a16:creationId xmlns:a16="http://schemas.microsoft.com/office/drawing/2014/main" id="{2CF28E78-BE4E-4C88-5D09-9459AE5856FC}"/>
              </a:ext>
            </a:extLst>
          </p:cNvPr>
          <p:cNvSpPr>
            <a:spLocks noGrp="1"/>
          </p:cNvSpPr>
          <p:nvPr>
            <p:ph type="body" sz="quarter" idx="11"/>
          </p:nvPr>
        </p:nvSpPr>
        <p:spPr/>
        <p:txBody>
          <a:bodyPr/>
          <a:lstStyle/>
          <a:p>
            <a:r>
              <a:rPr lang="en-GB" dirty="0"/>
              <a:t>Questions</a:t>
            </a:r>
          </a:p>
        </p:txBody>
      </p:sp>
      <p:sp>
        <p:nvSpPr>
          <p:cNvPr id="5" name="Text Placeholder 4">
            <a:extLst>
              <a:ext uri="{FF2B5EF4-FFF2-40B4-BE49-F238E27FC236}">
                <a16:creationId xmlns:a16="http://schemas.microsoft.com/office/drawing/2014/main" id="{B53D427B-8B79-5942-383E-C2CC9C96BE88}"/>
              </a:ext>
            </a:extLst>
          </p:cNvPr>
          <p:cNvSpPr>
            <a:spLocks noGrp="1"/>
          </p:cNvSpPr>
          <p:nvPr>
            <p:ph type="body" sz="quarter" idx="13"/>
          </p:nvPr>
        </p:nvSpPr>
        <p:spPr>
          <a:xfrm>
            <a:off x="5583836" y="4801128"/>
            <a:ext cx="2917227" cy="236537"/>
          </a:xfrm>
        </p:spPr>
        <p:txBody>
          <a:bodyPr/>
          <a:lstStyle/>
          <a:p>
            <a:r>
              <a:rPr lang="en-US" dirty="0"/>
              <a:t>Employees v Independent Contractors </a:t>
            </a:r>
          </a:p>
          <a:p>
            <a:endParaRPr lang="en-GB" dirty="0"/>
          </a:p>
        </p:txBody>
      </p:sp>
      <p:sp>
        <p:nvSpPr>
          <p:cNvPr id="6" name="Slide Number Placeholder 5">
            <a:extLst>
              <a:ext uri="{FF2B5EF4-FFF2-40B4-BE49-F238E27FC236}">
                <a16:creationId xmlns:a16="http://schemas.microsoft.com/office/drawing/2014/main" id="{E780A097-5911-3DAB-F1BC-6F0FF0A59CEC}"/>
              </a:ext>
            </a:extLst>
          </p:cNvPr>
          <p:cNvSpPr>
            <a:spLocks noGrp="1"/>
          </p:cNvSpPr>
          <p:nvPr>
            <p:ph type="sldNum" sz="quarter" idx="15"/>
          </p:nvPr>
        </p:nvSpPr>
        <p:spPr/>
        <p:txBody>
          <a:bodyPr/>
          <a:lstStyle/>
          <a:p>
            <a:fld id="{1B7BD2A9-692C-1D43-B40C-620792CF70A5}" type="slidenum">
              <a:rPr lang="en-US" smtClean="0"/>
              <a:pPr/>
              <a:t>24</a:t>
            </a:fld>
            <a:endParaRPr lang="en-US" dirty="0"/>
          </a:p>
        </p:txBody>
      </p:sp>
    </p:spTree>
    <p:extLst>
      <p:ext uri="{BB962C8B-B14F-4D97-AF65-F5344CB8AC3E}">
        <p14:creationId xmlns:p14="http://schemas.microsoft.com/office/powerpoint/2010/main" val="3444341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9A2C646-58C7-D1F9-EAEA-6F14DC213A27}"/>
              </a:ext>
            </a:extLst>
          </p:cNvPr>
          <p:cNvSpPr>
            <a:spLocks noGrp="1"/>
          </p:cNvSpPr>
          <p:nvPr>
            <p:ph type="subTitle" idx="1"/>
          </p:nvPr>
        </p:nvSpPr>
        <p:spPr>
          <a:xfrm>
            <a:off x="401781" y="496166"/>
            <a:ext cx="8043333" cy="2671529"/>
          </a:xfrm>
        </p:spPr>
        <p:txBody>
          <a:bodyPr/>
          <a:lstStyle/>
          <a:p>
            <a:pPr marL="0" indent="0">
              <a:buNone/>
            </a:pPr>
            <a:endParaRPr lang="en-GB" b="1" u="sng" dirty="0"/>
          </a:p>
          <a:p>
            <a:pPr marL="0" indent="0">
              <a:buNone/>
            </a:pPr>
            <a:r>
              <a:rPr lang="en-GB" b="1" u="sng" dirty="0"/>
              <a:t>On Status &amp; The 5-Point Framework</a:t>
            </a:r>
          </a:p>
          <a:p>
            <a:pPr marL="0" indent="0">
              <a:buNone/>
            </a:pPr>
            <a:endParaRPr lang="en-GB" b="1" u="sng" dirty="0"/>
          </a:p>
          <a:p>
            <a:r>
              <a:rPr lang="en-GB" dirty="0"/>
              <a:t>If a coach is coaching at a number of clubs and doing their own tax return each year etc does this mean their self-employed status is confirmed and they are not an employee of any of the clubs themselves?</a:t>
            </a:r>
          </a:p>
          <a:p>
            <a:endParaRPr lang="en-GB" dirty="0"/>
          </a:p>
          <a:p>
            <a:r>
              <a:rPr lang="en-GB" dirty="0"/>
              <a:t>What is Revenue's default position - coaches should be employees?</a:t>
            </a:r>
          </a:p>
          <a:p>
            <a:endParaRPr lang="en-GB" dirty="0"/>
          </a:p>
          <a:p>
            <a:r>
              <a:rPr lang="en-GB" dirty="0"/>
              <a:t>What specific factors will Revenue look at when applying their 5-point framework to tennis clubs?</a:t>
            </a:r>
          </a:p>
          <a:p>
            <a:pPr marL="0" indent="0">
              <a:buNone/>
            </a:pPr>
            <a:endParaRPr lang="en-GB" dirty="0"/>
          </a:p>
          <a:p>
            <a:pPr marL="0" indent="0">
              <a:buNone/>
            </a:pPr>
            <a:endParaRPr lang="en-GB" dirty="0"/>
          </a:p>
        </p:txBody>
      </p:sp>
      <p:sp>
        <p:nvSpPr>
          <p:cNvPr id="3" name="Text Placeholder 2">
            <a:extLst>
              <a:ext uri="{FF2B5EF4-FFF2-40B4-BE49-F238E27FC236}">
                <a16:creationId xmlns:a16="http://schemas.microsoft.com/office/drawing/2014/main" id="{67BE9FA9-D7C4-0A8E-07EE-48BF471F44ED}"/>
              </a:ext>
            </a:extLst>
          </p:cNvPr>
          <p:cNvSpPr>
            <a:spLocks noGrp="1"/>
          </p:cNvSpPr>
          <p:nvPr>
            <p:ph type="body" sz="quarter" idx="11"/>
          </p:nvPr>
        </p:nvSpPr>
        <p:spPr>
          <a:xfrm>
            <a:off x="457200" y="53254"/>
            <a:ext cx="5741233" cy="442912"/>
          </a:xfrm>
        </p:spPr>
        <p:txBody>
          <a:bodyPr/>
          <a:lstStyle/>
          <a:p>
            <a:r>
              <a:rPr lang="en-GB" dirty="0"/>
              <a:t>Questions</a:t>
            </a:r>
          </a:p>
          <a:p>
            <a:endParaRPr lang="en-GB" dirty="0"/>
          </a:p>
          <a:p>
            <a:endParaRPr lang="en-GB" dirty="0"/>
          </a:p>
          <a:p>
            <a:endParaRPr lang="en-GB" dirty="0"/>
          </a:p>
          <a:p>
            <a:endParaRPr lang="en-GB" dirty="0"/>
          </a:p>
        </p:txBody>
      </p:sp>
      <p:sp>
        <p:nvSpPr>
          <p:cNvPr id="5" name="Text Placeholder 4">
            <a:extLst>
              <a:ext uri="{FF2B5EF4-FFF2-40B4-BE49-F238E27FC236}">
                <a16:creationId xmlns:a16="http://schemas.microsoft.com/office/drawing/2014/main" id="{DED66631-FED4-6FBE-62B0-C6477727F0EC}"/>
              </a:ext>
            </a:extLst>
          </p:cNvPr>
          <p:cNvSpPr>
            <a:spLocks noGrp="1"/>
          </p:cNvSpPr>
          <p:nvPr>
            <p:ph type="body" sz="quarter" idx="13"/>
          </p:nvPr>
        </p:nvSpPr>
        <p:spPr>
          <a:xfrm>
            <a:off x="5396460" y="4801128"/>
            <a:ext cx="3104604" cy="236537"/>
          </a:xfrm>
        </p:spPr>
        <p:txBody>
          <a:bodyPr/>
          <a:lstStyle/>
          <a:p>
            <a:r>
              <a:rPr lang="en-US" dirty="0"/>
              <a:t>Employees v Independent Contractors </a:t>
            </a:r>
          </a:p>
          <a:p>
            <a:endParaRPr lang="en-GB" dirty="0"/>
          </a:p>
        </p:txBody>
      </p:sp>
      <p:sp>
        <p:nvSpPr>
          <p:cNvPr id="6" name="Slide Number Placeholder 5">
            <a:extLst>
              <a:ext uri="{FF2B5EF4-FFF2-40B4-BE49-F238E27FC236}">
                <a16:creationId xmlns:a16="http://schemas.microsoft.com/office/drawing/2014/main" id="{B2A1012D-A42C-9370-877F-C310D247034F}"/>
              </a:ext>
            </a:extLst>
          </p:cNvPr>
          <p:cNvSpPr>
            <a:spLocks noGrp="1"/>
          </p:cNvSpPr>
          <p:nvPr>
            <p:ph type="sldNum" sz="quarter" idx="15"/>
          </p:nvPr>
        </p:nvSpPr>
        <p:spPr/>
        <p:txBody>
          <a:bodyPr/>
          <a:lstStyle/>
          <a:p>
            <a:fld id="{1B7BD2A9-692C-1D43-B40C-620792CF70A5}" type="slidenum">
              <a:rPr lang="en-US" smtClean="0"/>
              <a:pPr/>
              <a:t>25</a:t>
            </a:fld>
            <a:endParaRPr lang="en-US" dirty="0"/>
          </a:p>
        </p:txBody>
      </p:sp>
    </p:spTree>
    <p:extLst>
      <p:ext uri="{BB962C8B-B14F-4D97-AF65-F5344CB8AC3E}">
        <p14:creationId xmlns:p14="http://schemas.microsoft.com/office/powerpoint/2010/main" val="3228105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E679B-6D6D-68DD-402A-06F48967BBA1}"/>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A19AC016-D764-0107-325F-902976C31EAB}"/>
              </a:ext>
            </a:extLst>
          </p:cNvPr>
          <p:cNvSpPr>
            <a:spLocks noGrp="1"/>
          </p:cNvSpPr>
          <p:nvPr>
            <p:ph type="subTitle" idx="1"/>
          </p:nvPr>
        </p:nvSpPr>
        <p:spPr>
          <a:xfrm>
            <a:off x="457731" y="657878"/>
            <a:ext cx="8043333" cy="2671529"/>
          </a:xfrm>
        </p:spPr>
        <p:txBody>
          <a:bodyPr/>
          <a:lstStyle/>
          <a:p>
            <a:pPr marL="0" indent="0">
              <a:buNone/>
            </a:pPr>
            <a:endParaRPr lang="en-GB" dirty="0"/>
          </a:p>
          <a:p>
            <a:pPr marL="0" indent="0">
              <a:buNone/>
            </a:pPr>
            <a:r>
              <a:rPr lang="en-GB" b="1" u="sng" dirty="0"/>
              <a:t>On Status &amp; The 5-Point Framework (cont.)</a:t>
            </a:r>
          </a:p>
          <a:p>
            <a:pPr marL="0" indent="0">
              <a:buNone/>
            </a:pPr>
            <a:endParaRPr lang="en-GB" dirty="0"/>
          </a:p>
          <a:p>
            <a:r>
              <a:rPr lang="en-GB" dirty="0"/>
              <a:t>If the club owns courts &amp; allocates time to coaching, how can control over coaching be proved to Revenue - specific wording in a clause in contract or can it be proven?</a:t>
            </a:r>
          </a:p>
          <a:p>
            <a:pPr marL="0" indent="0">
              <a:buNone/>
            </a:pPr>
            <a:endParaRPr lang="en-GB" dirty="0"/>
          </a:p>
          <a:p>
            <a:r>
              <a:rPr lang="en-GB" dirty="0"/>
              <a:t>I have looked at the detailed revenue guidelines and the scenarios provided by Revenue. It strikes me that apart from the 'being able to delegate work' coaches fall into the contractor category. If we were to amend their contract to allow them to delegate, could we argue our case successfully in case of a Revenue audit?</a:t>
            </a:r>
          </a:p>
          <a:p>
            <a:pPr marL="0" indent="0">
              <a:buNone/>
            </a:pPr>
            <a:endParaRPr lang="en-GB" dirty="0"/>
          </a:p>
          <a:p>
            <a:pPr marL="0" indent="0">
              <a:buNone/>
            </a:pPr>
            <a:endParaRPr lang="en-GB" dirty="0"/>
          </a:p>
        </p:txBody>
      </p:sp>
      <p:sp>
        <p:nvSpPr>
          <p:cNvPr id="3" name="Text Placeholder 2">
            <a:extLst>
              <a:ext uri="{FF2B5EF4-FFF2-40B4-BE49-F238E27FC236}">
                <a16:creationId xmlns:a16="http://schemas.microsoft.com/office/drawing/2014/main" id="{FAAE6A0A-DEF0-5E84-9843-6CC302F7E7E9}"/>
              </a:ext>
            </a:extLst>
          </p:cNvPr>
          <p:cNvSpPr>
            <a:spLocks noGrp="1"/>
          </p:cNvSpPr>
          <p:nvPr>
            <p:ph type="body" sz="quarter" idx="11"/>
          </p:nvPr>
        </p:nvSpPr>
        <p:spPr>
          <a:xfrm>
            <a:off x="457200" y="309563"/>
            <a:ext cx="5741233" cy="442912"/>
          </a:xfrm>
        </p:spPr>
        <p:txBody>
          <a:bodyPr/>
          <a:lstStyle/>
          <a:p>
            <a:r>
              <a:rPr lang="en-GB" dirty="0"/>
              <a:t>Questions</a:t>
            </a:r>
          </a:p>
        </p:txBody>
      </p:sp>
      <p:sp>
        <p:nvSpPr>
          <p:cNvPr id="5" name="Text Placeholder 4">
            <a:extLst>
              <a:ext uri="{FF2B5EF4-FFF2-40B4-BE49-F238E27FC236}">
                <a16:creationId xmlns:a16="http://schemas.microsoft.com/office/drawing/2014/main" id="{DA5091B5-8F1F-39BB-2BAA-B8FFFA9FFE7C}"/>
              </a:ext>
            </a:extLst>
          </p:cNvPr>
          <p:cNvSpPr>
            <a:spLocks noGrp="1"/>
          </p:cNvSpPr>
          <p:nvPr>
            <p:ph type="body" sz="quarter" idx="13"/>
          </p:nvPr>
        </p:nvSpPr>
        <p:spPr>
          <a:xfrm>
            <a:off x="5396460" y="4801128"/>
            <a:ext cx="3104604" cy="236537"/>
          </a:xfrm>
        </p:spPr>
        <p:txBody>
          <a:bodyPr/>
          <a:lstStyle/>
          <a:p>
            <a:r>
              <a:rPr lang="en-US" dirty="0"/>
              <a:t>Employees v Independent Contractors </a:t>
            </a:r>
          </a:p>
          <a:p>
            <a:endParaRPr lang="en-GB" dirty="0"/>
          </a:p>
        </p:txBody>
      </p:sp>
      <p:sp>
        <p:nvSpPr>
          <p:cNvPr id="6" name="Slide Number Placeholder 5">
            <a:extLst>
              <a:ext uri="{FF2B5EF4-FFF2-40B4-BE49-F238E27FC236}">
                <a16:creationId xmlns:a16="http://schemas.microsoft.com/office/drawing/2014/main" id="{92FAA08B-206C-B4F5-CCEB-780A7FAEAF6F}"/>
              </a:ext>
            </a:extLst>
          </p:cNvPr>
          <p:cNvSpPr>
            <a:spLocks noGrp="1"/>
          </p:cNvSpPr>
          <p:nvPr>
            <p:ph type="sldNum" sz="quarter" idx="15"/>
          </p:nvPr>
        </p:nvSpPr>
        <p:spPr/>
        <p:txBody>
          <a:bodyPr/>
          <a:lstStyle/>
          <a:p>
            <a:fld id="{1B7BD2A9-692C-1D43-B40C-620792CF70A5}" type="slidenum">
              <a:rPr lang="en-US" smtClean="0"/>
              <a:pPr/>
              <a:t>26</a:t>
            </a:fld>
            <a:endParaRPr lang="en-US" dirty="0"/>
          </a:p>
        </p:txBody>
      </p:sp>
    </p:spTree>
    <p:extLst>
      <p:ext uri="{BB962C8B-B14F-4D97-AF65-F5344CB8AC3E}">
        <p14:creationId xmlns:p14="http://schemas.microsoft.com/office/powerpoint/2010/main" val="1385212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DD2F525-103E-B53D-D6FE-17DB490018CB}"/>
              </a:ext>
            </a:extLst>
          </p:cNvPr>
          <p:cNvSpPr>
            <a:spLocks noGrp="1"/>
          </p:cNvSpPr>
          <p:nvPr>
            <p:ph type="subTitle" idx="1"/>
          </p:nvPr>
        </p:nvSpPr>
        <p:spPr>
          <a:xfrm>
            <a:off x="457200" y="982134"/>
            <a:ext cx="8043333" cy="2528510"/>
          </a:xfrm>
        </p:spPr>
        <p:txBody>
          <a:bodyPr/>
          <a:lstStyle/>
          <a:p>
            <a:pPr marL="0" indent="0">
              <a:buNone/>
            </a:pPr>
            <a:r>
              <a:rPr lang="en-GB" b="1" u="sng" dirty="0"/>
              <a:t>On Coach Profiles</a:t>
            </a:r>
          </a:p>
          <a:p>
            <a:pPr marL="0" indent="0">
              <a:buNone/>
            </a:pPr>
            <a:endParaRPr lang="en-GB" b="1" u="sng" dirty="0"/>
          </a:p>
          <a:p>
            <a:r>
              <a:rPr lang="en-GB" dirty="0"/>
              <a:t>We have a number of coaches that have different profiles—how are these viewed?</a:t>
            </a:r>
          </a:p>
          <a:p>
            <a:pPr marL="778500" lvl="1" indent="-342900">
              <a:buFont typeface="+mj-lt"/>
              <a:buAutoNum type="arabicPeriod"/>
            </a:pPr>
            <a:r>
              <a:rPr lang="en-GB" dirty="0"/>
              <a:t>Coaches that are resident in NI and have other clients.</a:t>
            </a:r>
          </a:p>
          <a:p>
            <a:pPr marL="778500" lvl="1" indent="-342900">
              <a:buFont typeface="+mj-lt"/>
              <a:buAutoNum type="arabicPeriod"/>
            </a:pPr>
            <a:r>
              <a:rPr lang="en-GB" dirty="0"/>
              <a:t>Coaches that are resident in NI and only work for MLTCC.</a:t>
            </a:r>
          </a:p>
          <a:p>
            <a:pPr marL="778500" lvl="1" indent="-342900">
              <a:buFont typeface="+mj-lt"/>
              <a:buAutoNum type="arabicPeriod"/>
            </a:pPr>
            <a:r>
              <a:rPr lang="en-GB" dirty="0"/>
              <a:t>Coaches that live in ROI and are paid on hours attended and a monthly fee for administration.</a:t>
            </a:r>
          </a:p>
          <a:p>
            <a:pPr marL="778500" lvl="1" indent="-342900">
              <a:buFont typeface="+mj-lt"/>
              <a:buAutoNum type="arabicPeriod"/>
            </a:pPr>
            <a:r>
              <a:rPr lang="en-GB" dirty="0"/>
              <a:t>Coaches that live in ROI and are paid on hours attended only.</a:t>
            </a:r>
          </a:p>
          <a:p>
            <a:pPr marL="778500" lvl="1" indent="-342900">
              <a:buFont typeface="+mj-lt"/>
              <a:buAutoNum type="arabicPeriod"/>
            </a:pPr>
            <a:endParaRPr lang="en-GB" dirty="0"/>
          </a:p>
          <a:p>
            <a:pPr marL="285750" lvl="1">
              <a:buClr>
                <a:srgbClr val="D30037"/>
              </a:buClr>
              <a:buSzPct val="80000"/>
              <a:buFont typeface="Wingdings" charset="2"/>
              <a:buChar char=""/>
              <a:tabLst/>
            </a:pPr>
            <a:endParaRPr lang="en-GB" sz="1800" dirty="0"/>
          </a:p>
          <a:p>
            <a:pPr marL="778500" lvl="1" indent="-342900">
              <a:buFont typeface="+mj-lt"/>
              <a:buAutoNum type="arabicPeriod"/>
            </a:pPr>
            <a:endParaRPr lang="en-GB" dirty="0"/>
          </a:p>
          <a:p>
            <a:pPr marL="778500" lvl="1" indent="-342900">
              <a:buFont typeface="+mj-lt"/>
              <a:buAutoNum type="arabicPeriod"/>
            </a:pPr>
            <a:endParaRPr lang="en-GB" dirty="0"/>
          </a:p>
        </p:txBody>
      </p:sp>
      <p:sp>
        <p:nvSpPr>
          <p:cNvPr id="3" name="Text Placeholder 2">
            <a:extLst>
              <a:ext uri="{FF2B5EF4-FFF2-40B4-BE49-F238E27FC236}">
                <a16:creationId xmlns:a16="http://schemas.microsoft.com/office/drawing/2014/main" id="{63FFC1BE-7ADF-A983-5599-3A7E86A0C539}"/>
              </a:ext>
            </a:extLst>
          </p:cNvPr>
          <p:cNvSpPr>
            <a:spLocks noGrp="1"/>
          </p:cNvSpPr>
          <p:nvPr>
            <p:ph type="body" sz="quarter" idx="11"/>
          </p:nvPr>
        </p:nvSpPr>
        <p:spPr>
          <a:xfrm>
            <a:off x="457200" y="385763"/>
            <a:ext cx="6273384" cy="442912"/>
          </a:xfrm>
        </p:spPr>
        <p:txBody>
          <a:bodyPr/>
          <a:lstStyle/>
          <a:p>
            <a:r>
              <a:rPr lang="en-GB" dirty="0"/>
              <a:t>Questions</a:t>
            </a:r>
          </a:p>
        </p:txBody>
      </p:sp>
      <p:sp>
        <p:nvSpPr>
          <p:cNvPr id="5" name="Text Placeholder 4">
            <a:extLst>
              <a:ext uri="{FF2B5EF4-FFF2-40B4-BE49-F238E27FC236}">
                <a16:creationId xmlns:a16="http://schemas.microsoft.com/office/drawing/2014/main" id="{ECCA22BA-AF07-980D-447C-4D27308643E5}"/>
              </a:ext>
            </a:extLst>
          </p:cNvPr>
          <p:cNvSpPr>
            <a:spLocks noGrp="1"/>
          </p:cNvSpPr>
          <p:nvPr>
            <p:ph type="body" sz="quarter" idx="13"/>
          </p:nvPr>
        </p:nvSpPr>
        <p:spPr>
          <a:xfrm>
            <a:off x="5591332" y="4801128"/>
            <a:ext cx="2909732" cy="236537"/>
          </a:xfrm>
        </p:spPr>
        <p:txBody>
          <a:bodyPr/>
          <a:lstStyle/>
          <a:p>
            <a:r>
              <a:rPr lang="en-US" dirty="0"/>
              <a:t>Employees v Independent Contractors </a:t>
            </a:r>
          </a:p>
          <a:p>
            <a:endParaRPr lang="en-GB" dirty="0"/>
          </a:p>
        </p:txBody>
      </p:sp>
      <p:sp>
        <p:nvSpPr>
          <p:cNvPr id="6" name="Slide Number Placeholder 5">
            <a:extLst>
              <a:ext uri="{FF2B5EF4-FFF2-40B4-BE49-F238E27FC236}">
                <a16:creationId xmlns:a16="http://schemas.microsoft.com/office/drawing/2014/main" id="{CD92D22E-7921-E0C3-F124-6BCA28012670}"/>
              </a:ext>
            </a:extLst>
          </p:cNvPr>
          <p:cNvSpPr>
            <a:spLocks noGrp="1"/>
          </p:cNvSpPr>
          <p:nvPr>
            <p:ph type="sldNum" sz="quarter" idx="15"/>
          </p:nvPr>
        </p:nvSpPr>
        <p:spPr/>
        <p:txBody>
          <a:bodyPr/>
          <a:lstStyle/>
          <a:p>
            <a:fld id="{1B7BD2A9-692C-1D43-B40C-620792CF70A5}" type="slidenum">
              <a:rPr lang="en-US" smtClean="0"/>
              <a:pPr/>
              <a:t>27</a:t>
            </a:fld>
            <a:endParaRPr lang="en-US" dirty="0"/>
          </a:p>
        </p:txBody>
      </p:sp>
      <p:sp>
        <p:nvSpPr>
          <p:cNvPr id="7" name="TextBox 6">
            <a:extLst>
              <a:ext uri="{FF2B5EF4-FFF2-40B4-BE49-F238E27FC236}">
                <a16:creationId xmlns:a16="http://schemas.microsoft.com/office/drawing/2014/main" id="{F2ED1320-8BC4-3DF9-4B93-D05AAEC5CCD9}"/>
              </a:ext>
            </a:extLst>
          </p:cNvPr>
          <p:cNvSpPr txBox="1"/>
          <p:nvPr/>
        </p:nvSpPr>
        <p:spPr>
          <a:xfrm>
            <a:off x="660104" y="3653534"/>
            <a:ext cx="4694464" cy="1015663"/>
          </a:xfrm>
          <a:prstGeom prst="rect">
            <a:avLst/>
          </a:prstGeom>
          <a:noFill/>
        </p:spPr>
        <p:txBody>
          <a:bodyPr wrap="square">
            <a:spAutoFit/>
          </a:bodyPr>
          <a:lstStyle/>
          <a:p>
            <a:pPr marL="285750" indent="-285750">
              <a:buFont typeface="Courier New" panose="02070309020205020404" pitchFamily="49" charset="0"/>
              <a:buChar char="o"/>
            </a:pPr>
            <a:r>
              <a:rPr lang="en-GB" dirty="0">
                <a:latin typeface="Arial" panose="020B0604020202020204" pitchFamily="34" charset="0"/>
                <a:cs typeface="Arial" panose="020B0604020202020204" pitchFamily="34" charset="0"/>
              </a:rPr>
              <a:t>Foreign Nationals</a:t>
            </a:r>
          </a:p>
          <a:p>
            <a:pPr marL="1200150" lvl="2" indent="-285750">
              <a:buFont typeface="Courier New" panose="02070309020205020404" pitchFamily="49" charset="0"/>
              <a:buChar char="o"/>
            </a:pPr>
            <a:r>
              <a:rPr lang="en-GB" sz="1400" dirty="0">
                <a:solidFill>
                  <a:srgbClr val="1C1F2A"/>
                </a:solidFill>
                <a:latin typeface="Arial" panose="020B0604020202020204" pitchFamily="34" charset="0"/>
                <a:cs typeface="Arial" panose="020B0604020202020204" pitchFamily="34" charset="0"/>
              </a:rPr>
              <a:t>&lt; 30 days</a:t>
            </a:r>
          </a:p>
          <a:p>
            <a:pPr marL="1200150" lvl="2" indent="-285750">
              <a:buFont typeface="Courier New" panose="02070309020205020404" pitchFamily="49" charset="0"/>
              <a:buChar char="o"/>
            </a:pPr>
            <a:r>
              <a:rPr lang="en-GB" sz="1400" dirty="0">
                <a:solidFill>
                  <a:srgbClr val="1C1F2A"/>
                </a:solidFill>
                <a:latin typeface="Arial" panose="020B0604020202020204" pitchFamily="34" charset="0"/>
                <a:cs typeface="Arial" panose="020B0604020202020204" pitchFamily="34" charset="0"/>
              </a:rPr>
              <a:t>30-183 days</a:t>
            </a:r>
          </a:p>
          <a:p>
            <a:pPr marL="1200150" lvl="2" indent="-285750">
              <a:buFont typeface="Courier New" panose="02070309020205020404" pitchFamily="49" charset="0"/>
              <a:buChar char="o"/>
            </a:pPr>
            <a:r>
              <a:rPr lang="en-GB" sz="1400" dirty="0">
                <a:solidFill>
                  <a:srgbClr val="1C1F2A"/>
                </a:solidFill>
                <a:latin typeface="Arial" panose="020B0604020202020204" pitchFamily="34" charset="0"/>
                <a:cs typeface="Arial" panose="020B0604020202020204" pitchFamily="34" charset="0"/>
              </a:rPr>
              <a:t>Treaty</a:t>
            </a:r>
          </a:p>
        </p:txBody>
      </p:sp>
    </p:spTree>
    <p:extLst>
      <p:ext uri="{BB962C8B-B14F-4D97-AF65-F5344CB8AC3E}">
        <p14:creationId xmlns:p14="http://schemas.microsoft.com/office/powerpoint/2010/main" val="1918551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64A94-B381-0A2C-2B9E-79DB661D3048}"/>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EED0948B-89DE-26F2-15D0-15E5C61410A3}"/>
              </a:ext>
            </a:extLst>
          </p:cNvPr>
          <p:cNvSpPr>
            <a:spLocks noGrp="1"/>
          </p:cNvSpPr>
          <p:nvPr>
            <p:ph type="subTitle" idx="1"/>
          </p:nvPr>
        </p:nvSpPr>
        <p:spPr>
          <a:xfrm>
            <a:off x="457200" y="982133"/>
            <a:ext cx="8043333" cy="2789767"/>
          </a:xfrm>
        </p:spPr>
        <p:txBody>
          <a:bodyPr/>
          <a:lstStyle/>
          <a:p>
            <a:pPr marL="0" indent="0">
              <a:buNone/>
            </a:pPr>
            <a:r>
              <a:rPr lang="en-GB" b="1" u="sng" dirty="0"/>
              <a:t>On Coach Profiles (cont.)</a:t>
            </a:r>
          </a:p>
          <a:p>
            <a:pPr marL="0" indent="0">
              <a:buNone/>
            </a:pPr>
            <a:endParaRPr lang="en-GB" b="1" u="sng" dirty="0"/>
          </a:p>
          <a:p>
            <a:pPr marL="778500" lvl="1" indent="-342900">
              <a:buFont typeface="+mj-lt"/>
              <a:buAutoNum type="arabicPeriod"/>
            </a:pPr>
            <a:endParaRPr lang="en-GB" dirty="0"/>
          </a:p>
          <a:p>
            <a:r>
              <a:rPr lang="en-GB" dirty="0"/>
              <a:t>The club runs several coaching courses and controls the hours that the coaches work. The coaches have their own insurance, but the club will supply the equipment. Where do we stand?</a:t>
            </a:r>
          </a:p>
        </p:txBody>
      </p:sp>
      <p:sp>
        <p:nvSpPr>
          <p:cNvPr id="3" name="Text Placeholder 2">
            <a:extLst>
              <a:ext uri="{FF2B5EF4-FFF2-40B4-BE49-F238E27FC236}">
                <a16:creationId xmlns:a16="http://schemas.microsoft.com/office/drawing/2014/main" id="{DB7CA392-B514-EE48-1E65-37C8B6654A96}"/>
              </a:ext>
            </a:extLst>
          </p:cNvPr>
          <p:cNvSpPr>
            <a:spLocks noGrp="1"/>
          </p:cNvSpPr>
          <p:nvPr>
            <p:ph type="body" sz="quarter" idx="11"/>
          </p:nvPr>
        </p:nvSpPr>
        <p:spPr>
          <a:xfrm>
            <a:off x="457200" y="385763"/>
            <a:ext cx="6273384" cy="442912"/>
          </a:xfrm>
        </p:spPr>
        <p:txBody>
          <a:bodyPr/>
          <a:lstStyle/>
          <a:p>
            <a:r>
              <a:rPr lang="en-GB" dirty="0"/>
              <a:t>Questions</a:t>
            </a:r>
          </a:p>
        </p:txBody>
      </p:sp>
      <p:sp>
        <p:nvSpPr>
          <p:cNvPr id="5" name="Text Placeholder 4">
            <a:extLst>
              <a:ext uri="{FF2B5EF4-FFF2-40B4-BE49-F238E27FC236}">
                <a16:creationId xmlns:a16="http://schemas.microsoft.com/office/drawing/2014/main" id="{D862B584-AE6E-DCF2-ABB1-6A263C3A9668}"/>
              </a:ext>
            </a:extLst>
          </p:cNvPr>
          <p:cNvSpPr>
            <a:spLocks noGrp="1"/>
          </p:cNvSpPr>
          <p:nvPr>
            <p:ph type="body" sz="quarter" idx="13"/>
          </p:nvPr>
        </p:nvSpPr>
        <p:spPr>
          <a:xfrm>
            <a:off x="5591332" y="4801128"/>
            <a:ext cx="2909732" cy="236537"/>
          </a:xfrm>
        </p:spPr>
        <p:txBody>
          <a:bodyPr/>
          <a:lstStyle/>
          <a:p>
            <a:r>
              <a:rPr lang="en-US" dirty="0"/>
              <a:t>Employees v Independent Contractors </a:t>
            </a:r>
          </a:p>
          <a:p>
            <a:endParaRPr lang="en-GB" dirty="0"/>
          </a:p>
        </p:txBody>
      </p:sp>
      <p:sp>
        <p:nvSpPr>
          <p:cNvPr id="6" name="Slide Number Placeholder 5">
            <a:extLst>
              <a:ext uri="{FF2B5EF4-FFF2-40B4-BE49-F238E27FC236}">
                <a16:creationId xmlns:a16="http://schemas.microsoft.com/office/drawing/2014/main" id="{9A871D97-70BC-76A9-D638-4138CAD3EB15}"/>
              </a:ext>
            </a:extLst>
          </p:cNvPr>
          <p:cNvSpPr>
            <a:spLocks noGrp="1"/>
          </p:cNvSpPr>
          <p:nvPr>
            <p:ph type="sldNum" sz="quarter" idx="15"/>
          </p:nvPr>
        </p:nvSpPr>
        <p:spPr/>
        <p:txBody>
          <a:bodyPr/>
          <a:lstStyle/>
          <a:p>
            <a:fld id="{1B7BD2A9-692C-1D43-B40C-620792CF70A5}" type="slidenum">
              <a:rPr lang="en-US" smtClean="0"/>
              <a:pPr/>
              <a:t>28</a:t>
            </a:fld>
            <a:endParaRPr lang="en-US" dirty="0"/>
          </a:p>
        </p:txBody>
      </p:sp>
    </p:spTree>
    <p:extLst>
      <p:ext uri="{BB962C8B-B14F-4D97-AF65-F5344CB8AC3E}">
        <p14:creationId xmlns:p14="http://schemas.microsoft.com/office/powerpoint/2010/main" val="2955219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266B975-84A7-50BA-3B15-80D1F629D7A9}"/>
              </a:ext>
            </a:extLst>
          </p:cNvPr>
          <p:cNvSpPr>
            <a:spLocks noGrp="1"/>
          </p:cNvSpPr>
          <p:nvPr>
            <p:ph type="subTitle" idx="1"/>
          </p:nvPr>
        </p:nvSpPr>
        <p:spPr>
          <a:xfrm>
            <a:off x="457200" y="1023697"/>
            <a:ext cx="8043333" cy="2789767"/>
          </a:xfrm>
        </p:spPr>
        <p:txBody>
          <a:bodyPr/>
          <a:lstStyle/>
          <a:p>
            <a:pPr marL="0" indent="0">
              <a:buNone/>
            </a:pPr>
            <a:r>
              <a:rPr lang="en-GB" b="1" u="sng" dirty="0"/>
              <a:t>On Private Coaching</a:t>
            </a:r>
          </a:p>
          <a:p>
            <a:pPr marL="0" indent="0">
              <a:buNone/>
            </a:pPr>
            <a:endParaRPr lang="en-GB" b="1" u="sng" dirty="0"/>
          </a:p>
          <a:p>
            <a:r>
              <a:rPr lang="en-GB" dirty="0"/>
              <a:t>How will Revenue expect clubs to treat private coaching by club coaches (1) if the coach is an employee or (2) if coach is a contractor?</a:t>
            </a:r>
          </a:p>
          <a:p>
            <a:pPr marL="0" indent="0">
              <a:buNone/>
            </a:pPr>
            <a:endParaRPr lang="en-GB" dirty="0"/>
          </a:p>
          <a:p>
            <a:r>
              <a:rPr lang="en-GB" dirty="0"/>
              <a:t>A coach engaged by a club member for One-on-One coaching - not paid through or booked through the club. Presumably private coaching would have to be included as part of the PAYE system if we are to make them employees</a:t>
            </a:r>
          </a:p>
        </p:txBody>
      </p:sp>
      <p:sp>
        <p:nvSpPr>
          <p:cNvPr id="3" name="Text Placeholder 2">
            <a:extLst>
              <a:ext uri="{FF2B5EF4-FFF2-40B4-BE49-F238E27FC236}">
                <a16:creationId xmlns:a16="http://schemas.microsoft.com/office/drawing/2014/main" id="{3ADA8A1F-2AF8-A9D2-F0A5-705FE9B6B9A6}"/>
              </a:ext>
            </a:extLst>
          </p:cNvPr>
          <p:cNvSpPr>
            <a:spLocks noGrp="1"/>
          </p:cNvSpPr>
          <p:nvPr>
            <p:ph type="body" sz="quarter" idx="11"/>
          </p:nvPr>
        </p:nvSpPr>
        <p:spPr>
          <a:xfrm>
            <a:off x="457200" y="385763"/>
            <a:ext cx="5996066" cy="442912"/>
          </a:xfrm>
        </p:spPr>
        <p:txBody>
          <a:bodyPr/>
          <a:lstStyle/>
          <a:p>
            <a:r>
              <a:rPr lang="en-GB" dirty="0"/>
              <a:t>Questions</a:t>
            </a:r>
          </a:p>
        </p:txBody>
      </p:sp>
      <p:sp>
        <p:nvSpPr>
          <p:cNvPr id="5" name="Text Placeholder 4">
            <a:extLst>
              <a:ext uri="{FF2B5EF4-FFF2-40B4-BE49-F238E27FC236}">
                <a16:creationId xmlns:a16="http://schemas.microsoft.com/office/drawing/2014/main" id="{A252E293-47F3-B0AF-CA8B-62AA9924243A}"/>
              </a:ext>
            </a:extLst>
          </p:cNvPr>
          <p:cNvSpPr>
            <a:spLocks noGrp="1"/>
          </p:cNvSpPr>
          <p:nvPr>
            <p:ph type="body" sz="quarter" idx="13"/>
          </p:nvPr>
        </p:nvSpPr>
        <p:spPr>
          <a:xfrm>
            <a:off x="5561352" y="4801128"/>
            <a:ext cx="2939712" cy="236537"/>
          </a:xfrm>
        </p:spPr>
        <p:txBody>
          <a:bodyPr/>
          <a:lstStyle/>
          <a:p>
            <a:r>
              <a:rPr lang="en-US" dirty="0"/>
              <a:t>Employees v Independent Contractors </a:t>
            </a:r>
          </a:p>
          <a:p>
            <a:endParaRPr lang="en-GB" dirty="0"/>
          </a:p>
        </p:txBody>
      </p:sp>
      <p:sp>
        <p:nvSpPr>
          <p:cNvPr id="6" name="Slide Number Placeholder 5">
            <a:extLst>
              <a:ext uri="{FF2B5EF4-FFF2-40B4-BE49-F238E27FC236}">
                <a16:creationId xmlns:a16="http://schemas.microsoft.com/office/drawing/2014/main" id="{E4C3BAFF-9F2B-18D9-83CF-361A4FD725B5}"/>
              </a:ext>
            </a:extLst>
          </p:cNvPr>
          <p:cNvSpPr>
            <a:spLocks noGrp="1"/>
          </p:cNvSpPr>
          <p:nvPr>
            <p:ph type="sldNum" sz="quarter" idx="15"/>
          </p:nvPr>
        </p:nvSpPr>
        <p:spPr/>
        <p:txBody>
          <a:bodyPr/>
          <a:lstStyle/>
          <a:p>
            <a:fld id="{1B7BD2A9-692C-1D43-B40C-620792CF70A5}" type="slidenum">
              <a:rPr lang="en-US" smtClean="0"/>
              <a:pPr/>
              <a:t>29</a:t>
            </a:fld>
            <a:endParaRPr lang="en-US" dirty="0"/>
          </a:p>
        </p:txBody>
      </p:sp>
    </p:spTree>
    <p:extLst>
      <p:ext uri="{BB962C8B-B14F-4D97-AF65-F5344CB8AC3E}">
        <p14:creationId xmlns:p14="http://schemas.microsoft.com/office/powerpoint/2010/main" val="527161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5776B-B197-9FEA-2114-11E2722B263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B62E237-487E-336B-A9DA-AA957A6C7F73}"/>
              </a:ext>
            </a:extLst>
          </p:cNvPr>
          <p:cNvSpPr>
            <a:spLocks noGrp="1"/>
          </p:cNvSpPr>
          <p:nvPr>
            <p:ph type="body" sz="quarter" idx="12"/>
          </p:nvPr>
        </p:nvSpPr>
        <p:spPr>
          <a:xfrm>
            <a:off x="457200" y="886154"/>
            <a:ext cx="7171509" cy="817344"/>
          </a:xfrm>
        </p:spPr>
        <p:txBody>
          <a:bodyPr/>
          <a:lstStyle/>
          <a:p>
            <a:r>
              <a:rPr lang="en-GB" sz="1200" dirty="0"/>
              <a:t>Both parties had invested significant time and effort as illustrated in the chronology of appeals from 2018 to 2025</a:t>
            </a:r>
          </a:p>
        </p:txBody>
      </p:sp>
      <p:sp>
        <p:nvSpPr>
          <p:cNvPr id="5" name="Text Placeholder 4">
            <a:extLst>
              <a:ext uri="{FF2B5EF4-FFF2-40B4-BE49-F238E27FC236}">
                <a16:creationId xmlns:a16="http://schemas.microsoft.com/office/drawing/2014/main" id="{DB753EBA-4C6B-DF81-CD4A-EE7D650EC41E}"/>
              </a:ext>
            </a:extLst>
          </p:cNvPr>
          <p:cNvSpPr>
            <a:spLocks noGrp="1"/>
          </p:cNvSpPr>
          <p:nvPr>
            <p:ph type="body" sz="quarter" idx="13"/>
          </p:nvPr>
        </p:nvSpPr>
        <p:spPr>
          <a:xfrm>
            <a:off x="5613992" y="4801128"/>
            <a:ext cx="2887072" cy="236537"/>
          </a:xfrm>
        </p:spPr>
        <p:txBody>
          <a:bodyPr vert="horz" lIns="91440" tIns="45720" rIns="91440" bIns="45720" anchor="t"/>
          <a:lstStyle/>
          <a:p>
            <a:r>
              <a:rPr lang="en-GB" dirty="0">
                <a:latin typeface="Arial"/>
                <a:cs typeface="Arial"/>
              </a:rPr>
              <a:t>Employees v Independent Contractors</a:t>
            </a:r>
          </a:p>
        </p:txBody>
      </p:sp>
      <p:pic>
        <p:nvPicPr>
          <p:cNvPr id="9" name="Picture 8">
            <a:extLst>
              <a:ext uri="{FF2B5EF4-FFF2-40B4-BE49-F238E27FC236}">
                <a16:creationId xmlns:a16="http://schemas.microsoft.com/office/drawing/2014/main" id="{F75056D4-115E-450B-E0A3-9C4323AC0D7C}"/>
              </a:ext>
            </a:extLst>
          </p:cNvPr>
          <p:cNvPicPr>
            <a:picLocks noChangeAspect="1"/>
          </p:cNvPicPr>
          <p:nvPr/>
        </p:nvPicPr>
        <p:blipFill>
          <a:blip r:embed="rId2"/>
          <a:stretch>
            <a:fillRect/>
          </a:stretch>
        </p:blipFill>
        <p:spPr>
          <a:xfrm>
            <a:off x="168604" y="1497698"/>
            <a:ext cx="8622699" cy="2421160"/>
          </a:xfrm>
          <a:prstGeom prst="rect">
            <a:avLst/>
          </a:prstGeom>
        </p:spPr>
      </p:pic>
      <p:sp>
        <p:nvSpPr>
          <p:cNvPr id="10" name="Text Placeholder 3">
            <a:extLst>
              <a:ext uri="{FF2B5EF4-FFF2-40B4-BE49-F238E27FC236}">
                <a16:creationId xmlns:a16="http://schemas.microsoft.com/office/drawing/2014/main" id="{9734D3CE-2B8D-7710-86E3-DCFBB221728C}"/>
              </a:ext>
            </a:extLst>
          </p:cNvPr>
          <p:cNvSpPr txBox="1">
            <a:spLocks/>
          </p:cNvSpPr>
          <p:nvPr/>
        </p:nvSpPr>
        <p:spPr>
          <a:xfrm>
            <a:off x="457199" y="3983784"/>
            <a:ext cx="7171509" cy="817344"/>
          </a:xfrm>
          <a:prstGeom prst="rect">
            <a:avLst/>
          </a:prstGeom>
        </p:spPr>
        <p:txBody>
          <a:bodyPr vert="horz"/>
          <a:lstStyle>
            <a:lvl1pPr marL="0" indent="0" algn="l" defTabSz="457200" rtl="0" eaLnBrk="1" latinLnBrk="0" hangingPunct="1">
              <a:spcBef>
                <a:spcPct val="20000"/>
              </a:spcBef>
              <a:buFont typeface="Arial"/>
              <a:buNone/>
              <a:defRPr sz="2400" b="1" i="0" kern="1200" baseline="0">
                <a:solidFill>
                  <a:srgbClr val="1C1F2A"/>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200" dirty="0"/>
              <a:t>In light of Revenue’s persistence and ultimate success in this case, their focus will be to ensure PAYE compliance for all companies.</a:t>
            </a:r>
            <a:endParaRPr lang="en-GB" sz="1400" dirty="0"/>
          </a:p>
        </p:txBody>
      </p:sp>
      <p:sp>
        <p:nvSpPr>
          <p:cNvPr id="8" name="Slide Number Placeholder 3">
            <a:extLst>
              <a:ext uri="{FF2B5EF4-FFF2-40B4-BE49-F238E27FC236}">
                <a16:creationId xmlns:a16="http://schemas.microsoft.com/office/drawing/2014/main" id="{1A34CFFF-DE25-4DA0-43CC-13B824A9A24D}"/>
              </a:ext>
            </a:extLst>
          </p:cNvPr>
          <p:cNvSpPr>
            <a:spLocks noGrp="1"/>
          </p:cNvSpPr>
          <p:nvPr>
            <p:ph type="sldNum" sz="quarter" idx="15"/>
          </p:nvPr>
        </p:nvSpPr>
        <p:spPr>
          <a:xfrm>
            <a:off x="8672513" y="4798747"/>
            <a:ext cx="2133600" cy="274637"/>
          </a:xfrm>
          <a:prstGeom prst="rect">
            <a:avLst/>
          </a:prstGeom>
        </p:spPr>
        <p:txBody>
          <a:bodyPr/>
          <a:lstStyle>
            <a:lvl1pPr algn="l">
              <a:defRPr sz="1200"/>
            </a:lvl1pPr>
          </a:lstStyle>
          <a:p>
            <a:fld id="{1B7BD2A9-692C-1D43-B40C-620792CF70A5}" type="slidenum">
              <a:rPr lang="en-US" smtClean="0"/>
              <a:pPr/>
              <a:t>3</a:t>
            </a:fld>
            <a:endParaRPr lang="en-US" dirty="0"/>
          </a:p>
        </p:txBody>
      </p:sp>
      <p:sp>
        <p:nvSpPr>
          <p:cNvPr id="6" name="Text Placeholder 2">
            <a:extLst>
              <a:ext uri="{FF2B5EF4-FFF2-40B4-BE49-F238E27FC236}">
                <a16:creationId xmlns:a16="http://schemas.microsoft.com/office/drawing/2014/main" id="{A9FF12F7-06CC-7B3F-82B2-29FCEF24F731}"/>
              </a:ext>
            </a:extLst>
          </p:cNvPr>
          <p:cNvSpPr txBox="1">
            <a:spLocks/>
          </p:cNvSpPr>
          <p:nvPr/>
        </p:nvSpPr>
        <p:spPr>
          <a:xfrm>
            <a:off x="457200" y="385763"/>
            <a:ext cx="3827463" cy="442912"/>
          </a:xfrm>
          <a:prstGeom prst="rect">
            <a:avLst/>
          </a:prstGeom>
        </p:spPr>
        <p:txBody>
          <a:bodyPr vert="horz">
            <a:normAutofit lnSpcReduction="10000"/>
          </a:bodyPr>
          <a:lstStyle>
            <a:lvl1pPr marL="0" indent="0" algn="l" defTabSz="457200" rtl="0" eaLnBrk="1" latinLnBrk="0" hangingPunct="1">
              <a:spcBef>
                <a:spcPct val="20000"/>
              </a:spcBef>
              <a:buFont typeface="Arial"/>
              <a:buNone/>
              <a:defRPr sz="2400" b="1" i="0" kern="1200" baseline="0">
                <a:solidFill>
                  <a:srgbClr val="D90038"/>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Case Background</a:t>
            </a:r>
          </a:p>
        </p:txBody>
      </p:sp>
    </p:spTree>
    <p:extLst>
      <p:ext uri="{BB962C8B-B14F-4D97-AF65-F5344CB8AC3E}">
        <p14:creationId xmlns:p14="http://schemas.microsoft.com/office/powerpoint/2010/main" val="3285643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DA9D6-2932-ED18-E392-F9629CDD676F}"/>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7E151DEE-EC23-4A7E-8B7B-04224E8D622F}"/>
              </a:ext>
            </a:extLst>
          </p:cNvPr>
          <p:cNvSpPr>
            <a:spLocks noGrp="1"/>
          </p:cNvSpPr>
          <p:nvPr>
            <p:ph type="subTitle" idx="1"/>
          </p:nvPr>
        </p:nvSpPr>
        <p:spPr>
          <a:xfrm>
            <a:off x="304800" y="327291"/>
            <a:ext cx="8043333" cy="2789767"/>
          </a:xfrm>
        </p:spPr>
        <p:txBody>
          <a:bodyPr/>
          <a:lstStyle/>
          <a:p>
            <a:pPr marL="0" indent="0">
              <a:buNone/>
            </a:pPr>
            <a:endParaRPr lang="en-GB" dirty="0"/>
          </a:p>
          <a:p>
            <a:pPr marL="0" indent="0">
              <a:buNone/>
            </a:pPr>
            <a:r>
              <a:rPr lang="en-GB" b="1" u="sng" dirty="0"/>
              <a:t>On Financials &amp; Retrospective Tax</a:t>
            </a:r>
          </a:p>
          <a:p>
            <a:pPr marL="0" indent="0">
              <a:buNone/>
            </a:pPr>
            <a:endParaRPr lang="en-GB" b="1" u="sng" dirty="0"/>
          </a:p>
          <a:p>
            <a:r>
              <a:rPr lang="en-GB" dirty="0"/>
              <a:t>If a coach is deemed an employee, how to do we calculate the Tax etc when we don't have their Tax allowance certs? Could you do a mock up a Tax calculation of a coach who earned €30k as a contractor in 2025 but is now deemed an employee under this ruling.</a:t>
            </a:r>
          </a:p>
          <a:p>
            <a:pPr marL="0" indent="0">
              <a:buNone/>
            </a:pPr>
            <a:endParaRPr lang="en-GB" dirty="0"/>
          </a:p>
          <a:p>
            <a:r>
              <a:rPr lang="en-GB" dirty="0"/>
              <a:t>We are only being made aware of this ruling now. Why are revenue looking for tax retrospectively for 2024 and 2025.? This seems very unfair.</a:t>
            </a:r>
          </a:p>
          <a:p>
            <a:pPr marL="0" indent="0">
              <a:buNone/>
            </a:pPr>
            <a:endParaRPr lang="en-GB" dirty="0"/>
          </a:p>
          <a:p>
            <a:r>
              <a:rPr lang="en-GB" dirty="0"/>
              <a:t>If contracted coaches are deemed employees for 2024 and 2025, this is potentially a very heavy financial burden on clubs, that we may not be able to pay. How do we deal with this with Revenue?</a:t>
            </a:r>
          </a:p>
          <a:p>
            <a:pPr marL="0" indent="0">
              <a:buNone/>
            </a:pPr>
            <a:endParaRPr lang="en-GB" dirty="0"/>
          </a:p>
        </p:txBody>
      </p:sp>
      <p:sp>
        <p:nvSpPr>
          <p:cNvPr id="3" name="Text Placeholder 2">
            <a:extLst>
              <a:ext uri="{FF2B5EF4-FFF2-40B4-BE49-F238E27FC236}">
                <a16:creationId xmlns:a16="http://schemas.microsoft.com/office/drawing/2014/main" id="{D982184E-D567-20FC-2447-643E3E1F8DA3}"/>
              </a:ext>
            </a:extLst>
          </p:cNvPr>
          <p:cNvSpPr>
            <a:spLocks noGrp="1"/>
          </p:cNvSpPr>
          <p:nvPr>
            <p:ph type="body" sz="quarter" idx="11"/>
          </p:nvPr>
        </p:nvSpPr>
        <p:spPr>
          <a:xfrm>
            <a:off x="457200" y="105835"/>
            <a:ext cx="5996066" cy="442912"/>
          </a:xfrm>
        </p:spPr>
        <p:txBody>
          <a:bodyPr/>
          <a:lstStyle/>
          <a:p>
            <a:r>
              <a:rPr lang="en-GB" dirty="0"/>
              <a:t>Questions</a:t>
            </a:r>
          </a:p>
        </p:txBody>
      </p:sp>
      <p:sp>
        <p:nvSpPr>
          <p:cNvPr id="5" name="Text Placeholder 4">
            <a:extLst>
              <a:ext uri="{FF2B5EF4-FFF2-40B4-BE49-F238E27FC236}">
                <a16:creationId xmlns:a16="http://schemas.microsoft.com/office/drawing/2014/main" id="{AE12CB7A-651A-41CA-2C65-8A2D64518A00}"/>
              </a:ext>
            </a:extLst>
          </p:cNvPr>
          <p:cNvSpPr>
            <a:spLocks noGrp="1"/>
          </p:cNvSpPr>
          <p:nvPr>
            <p:ph type="body" sz="quarter" idx="13"/>
          </p:nvPr>
        </p:nvSpPr>
        <p:spPr>
          <a:xfrm>
            <a:off x="5643798" y="4801128"/>
            <a:ext cx="2857266" cy="236537"/>
          </a:xfrm>
        </p:spPr>
        <p:txBody>
          <a:bodyPr/>
          <a:lstStyle/>
          <a:p>
            <a:r>
              <a:rPr lang="en-US" dirty="0"/>
              <a:t>Employees v Independent Contractors </a:t>
            </a:r>
          </a:p>
          <a:p>
            <a:endParaRPr lang="en-GB" dirty="0"/>
          </a:p>
        </p:txBody>
      </p:sp>
      <p:sp>
        <p:nvSpPr>
          <p:cNvPr id="6" name="Slide Number Placeholder 5">
            <a:extLst>
              <a:ext uri="{FF2B5EF4-FFF2-40B4-BE49-F238E27FC236}">
                <a16:creationId xmlns:a16="http://schemas.microsoft.com/office/drawing/2014/main" id="{6126A3A2-D02F-4AB3-91C3-5EE20E71A668}"/>
              </a:ext>
            </a:extLst>
          </p:cNvPr>
          <p:cNvSpPr>
            <a:spLocks noGrp="1"/>
          </p:cNvSpPr>
          <p:nvPr>
            <p:ph type="sldNum" sz="quarter" idx="15"/>
          </p:nvPr>
        </p:nvSpPr>
        <p:spPr/>
        <p:txBody>
          <a:bodyPr/>
          <a:lstStyle/>
          <a:p>
            <a:r>
              <a:rPr lang="en-US" dirty="0"/>
              <a:t>29</a:t>
            </a:r>
          </a:p>
        </p:txBody>
      </p:sp>
    </p:spTree>
    <p:extLst>
      <p:ext uri="{BB962C8B-B14F-4D97-AF65-F5344CB8AC3E}">
        <p14:creationId xmlns:p14="http://schemas.microsoft.com/office/powerpoint/2010/main" val="2836212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98A33-A509-9E29-664E-7675B9F90684}"/>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C88A79F9-6F4F-02CB-1768-14BF5587933E}"/>
              </a:ext>
            </a:extLst>
          </p:cNvPr>
          <p:cNvSpPr>
            <a:spLocks noGrp="1"/>
          </p:cNvSpPr>
          <p:nvPr>
            <p:ph type="subTitle" idx="1"/>
          </p:nvPr>
        </p:nvSpPr>
        <p:spPr>
          <a:xfrm>
            <a:off x="277091" y="493134"/>
            <a:ext cx="8043333" cy="2789767"/>
          </a:xfrm>
        </p:spPr>
        <p:txBody>
          <a:bodyPr/>
          <a:lstStyle/>
          <a:p>
            <a:pPr marL="0" indent="0">
              <a:buNone/>
            </a:pPr>
            <a:endParaRPr lang="en-GB" dirty="0"/>
          </a:p>
          <a:p>
            <a:pPr marL="0" indent="0">
              <a:buNone/>
            </a:pPr>
            <a:r>
              <a:rPr lang="en-GB" b="1" u="sng" dirty="0"/>
              <a:t>On Financials &amp; Retrospective Tax (cont.)</a:t>
            </a:r>
          </a:p>
          <a:p>
            <a:pPr marL="0" indent="0">
              <a:buNone/>
            </a:pPr>
            <a:endParaRPr lang="en-GB" b="1" u="sng" dirty="0"/>
          </a:p>
          <a:p>
            <a:r>
              <a:rPr lang="en-GB" dirty="0"/>
              <a:t>For contracted coaches that no longer work for us, but may be deemed as employees when working for us in 2024 or 2025, do we have to make a submission for them?</a:t>
            </a:r>
          </a:p>
          <a:p>
            <a:pPr marL="0" indent="0">
              <a:buNone/>
            </a:pPr>
            <a:endParaRPr lang="en-GB" dirty="0"/>
          </a:p>
          <a:p>
            <a:r>
              <a:rPr lang="en-GB" dirty="0"/>
              <a:t>For contracted coaches deemed as employees under this ruling, should we move them to employees now from 1 January 2026?</a:t>
            </a:r>
          </a:p>
          <a:p>
            <a:pPr marL="0" indent="0">
              <a:buNone/>
            </a:pPr>
            <a:endParaRPr lang="en-GB" dirty="0"/>
          </a:p>
        </p:txBody>
      </p:sp>
      <p:sp>
        <p:nvSpPr>
          <p:cNvPr id="3" name="Text Placeholder 2">
            <a:extLst>
              <a:ext uri="{FF2B5EF4-FFF2-40B4-BE49-F238E27FC236}">
                <a16:creationId xmlns:a16="http://schemas.microsoft.com/office/drawing/2014/main" id="{2C49502B-A343-CE56-3307-C2F6F867E027}"/>
              </a:ext>
            </a:extLst>
          </p:cNvPr>
          <p:cNvSpPr>
            <a:spLocks noGrp="1"/>
          </p:cNvSpPr>
          <p:nvPr>
            <p:ph type="body" sz="quarter" idx="11"/>
          </p:nvPr>
        </p:nvSpPr>
        <p:spPr>
          <a:xfrm>
            <a:off x="457200" y="105835"/>
            <a:ext cx="5996066" cy="442912"/>
          </a:xfrm>
        </p:spPr>
        <p:txBody>
          <a:bodyPr/>
          <a:lstStyle/>
          <a:p>
            <a:r>
              <a:rPr lang="en-GB" dirty="0"/>
              <a:t>Questions</a:t>
            </a:r>
          </a:p>
        </p:txBody>
      </p:sp>
      <p:sp>
        <p:nvSpPr>
          <p:cNvPr id="5" name="Text Placeholder 4">
            <a:extLst>
              <a:ext uri="{FF2B5EF4-FFF2-40B4-BE49-F238E27FC236}">
                <a16:creationId xmlns:a16="http://schemas.microsoft.com/office/drawing/2014/main" id="{CFD9A1E4-ED76-C937-558C-95E0749BC1EB}"/>
              </a:ext>
            </a:extLst>
          </p:cNvPr>
          <p:cNvSpPr>
            <a:spLocks noGrp="1"/>
          </p:cNvSpPr>
          <p:nvPr>
            <p:ph type="body" sz="quarter" idx="13"/>
          </p:nvPr>
        </p:nvSpPr>
        <p:spPr>
          <a:xfrm>
            <a:off x="5643798" y="4801128"/>
            <a:ext cx="2857266" cy="236537"/>
          </a:xfrm>
        </p:spPr>
        <p:txBody>
          <a:bodyPr/>
          <a:lstStyle/>
          <a:p>
            <a:r>
              <a:rPr lang="en-US" dirty="0"/>
              <a:t>Employees v Independent Contractors </a:t>
            </a:r>
          </a:p>
          <a:p>
            <a:endParaRPr lang="en-GB" dirty="0"/>
          </a:p>
        </p:txBody>
      </p:sp>
      <p:sp>
        <p:nvSpPr>
          <p:cNvPr id="6" name="Slide Number Placeholder 5">
            <a:extLst>
              <a:ext uri="{FF2B5EF4-FFF2-40B4-BE49-F238E27FC236}">
                <a16:creationId xmlns:a16="http://schemas.microsoft.com/office/drawing/2014/main" id="{6FDDFFC3-1739-878C-DAB0-BEF2E8F097B8}"/>
              </a:ext>
            </a:extLst>
          </p:cNvPr>
          <p:cNvSpPr>
            <a:spLocks noGrp="1"/>
          </p:cNvSpPr>
          <p:nvPr>
            <p:ph type="sldNum" sz="quarter" idx="15"/>
          </p:nvPr>
        </p:nvSpPr>
        <p:spPr/>
        <p:txBody>
          <a:bodyPr/>
          <a:lstStyle/>
          <a:p>
            <a:r>
              <a:rPr lang="en-US" dirty="0"/>
              <a:t>30</a:t>
            </a:r>
          </a:p>
        </p:txBody>
      </p:sp>
    </p:spTree>
    <p:extLst>
      <p:ext uri="{BB962C8B-B14F-4D97-AF65-F5344CB8AC3E}">
        <p14:creationId xmlns:p14="http://schemas.microsoft.com/office/powerpoint/2010/main" val="1286637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4C811-8368-A856-BC1A-A842125B52C4}"/>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3E1C2BD7-A5DE-2808-B041-6CF545B7E229}"/>
              </a:ext>
            </a:extLst>
          </p:cNvPr>
          <p:cNvSpPr>
            <a:spLocks noGrp="1"/>
          </p:cNvSpPr>
          <p:nvPr>
            <p:ph type="subTitle" idx="1"/>
          </p:nvPr>
        </p:nvSpPr>
        <p:spPr>
          <a:xfrm>
            <a:off x="277091" y="493134"/>
            <a:ext cx="8043333" cy="2789767"/>
          </a:xfrm>
        </p:spPr>
        <p:txBody>
          <a:bodyPr/>
          <a:lstStyle/>
          <a:p>
            <a:pPr marL="0" indent="0">
              <a:buNone/>
            </a:pPr>
            <a:endParaRPr lang="en-GB" dirty="0"/>
          </a:p>
          <a:p>
            <a:pPr marL="0" indent="0">
              <a:buNone/>
            </a:pPr>
            <a:r>
              <a:rPr lang="en-GB" b="1" u="sng" dirty="0"/>
              <a:t>On Club Management</a:t>
            </a:r>
          </a:p>
          <a:p>
            <a:pPr marL="0" indent="0">
              <a:buNone/>
            </a:pPr>
            <a:endParaRPr lang="en-GB" b="1" u="sng" dirty="0"/>
          </a:p>
          <a:p>
            <a:pPr lvl="0"/>
            <a:r>
              <a:rPr lang="en-GB" dirty="0"/>
              <a:t>How to manage the challenge of a small volunteer organisation that changes every year (committee) to managing employees (legal, Revenue implications, cost &amp; overhead implications). i.e. what supports are available?</a:t>
            </a:r>
          </a:p>
          <a:p>
            <a:pPr lvl="0"/>
            <a:endParaRPr lang="en-GB" dirty="0"/>
          </a:p>
          <a:p>
            <a:pPr lvl="0"/>
            <a:r>
              <a:rPr lang="en-GB" dirty="0"/>
              <a:t>Could TI support the Clubs by providing an employee and contractor contract template?</a:t>
            </a:r>
          </a:p>
          <a:p>
            <a:pPr marL="0" indent="0">
              <a:buNone/>
            </a:pPr>
            <a:endParaRPr lang="en-GB" dirty="0"/>
          </a:p>
        </p:txBody>
      </p:sp>
      <p:sp>
        <p:nvSpPr>
          <p:cNvPr id="3" name="Text Placeholder 2">
            <a:extLst>
              <a:ext uri="{FF2B5EF4-FFF2-40B4-BE49-F238E27FC236}">
                <a16:creationId xmlns:a16="http://schemas.microsoft.com/office/drawing/2014/main" id="{C51DF2B5-2A2C-B3E0-DD96-B567CEDBDDA8}"/>
              </a:ext>
            </a:extLst>
          </p:cNvPr>
          <p:cNvSpPr>
            <a:spLocks noGrp="1"/>
          </p:cNvSpPr>
          <p:nvPr>
            <p:ph type="body" sz="quarter" idx="11"/>
          </p:nvPr>
        </p:nvSpPr>
        <p:spPr>
          <a:xfrm>
            <a:off x="457200" y="105835"/>
            <a:ext cx="5996066" cy="442912"/>
          </a:xfrm>
        </p:spPr>
        <p:txBody>
          <a:bodyPr/>
          <a:lstStyle/>
          <a:p>
            <a:r>
              <a:rPr lang="en-GB" dirty="0"/>
              <a:t>Questions</a:t>
            </a:r>
          </a:p>
        </p:txBody>
      </p:sp>
      <p:sp>
        <p:nvSpPr>
          <p:cNvPr id="5" name="Text Placeholder 4">
            <a:extLst>
              <a:ext uri="{FF2B5EF4-FFF2-40B4-BE49-F238E27FC236}">
                <a16:creationId xmlns:a16="http://schemas.microsoft.com/office/drawing/2014/main" id="{B1F46E4D-5980-57AC-EDA1-92A11346D496}"/>
              </a:ext>
            </a:extLst>
          </p:cNvPr>
          <p:cNvSpPr>
            <a:spLocks noGrp="1"/>
          </p:cNvSpPr>
          <p:nvPr>
            <p:ph type="body" sz="quarter" idx="13"/>
          </p:nvPr>
        </p:nvSpPr>
        <p:spPr>
          <a:xfrm>
            <a:off x="5643798" y="4801128"/>
            <a:ext cx="2857266" cy="236537"/>
          </a:xfrm>
        </p:spPr>
        <p:txBody>
          <a:bodyPr/>
          <a:lstStyle/>
          <a:p>
            <a:r>
              <a:rPr lang="en-US" dirty="0"/>
              <a:t>Employees v Independent Contractors </a:t>
            </a:r>
          </a:p>
          <a:p>
            <a:endParaRPr lang="en-GB" dirty="0"/>
          </a:p>
        </p:txBody>
      </p:sp>
      <p:sp>
        <p:nvSpPr>
          <p:cNvPr id="6" name="Slide Number Placeholder 5">
            <a:extLst>
              <a:ext uri="{FF2B5EF4-FFF2-40B4-BE49-F238E27FC236}">
                <a16:creationId xmlns:a16="http://schemas.microsoft.com/office/drawing/2014/main" id="{B046687E-3A08-A1AB-A562-2E151C5F742B}"/>
              </a:ext>
            </a:extLst>
          </p:cNvPr>
          <p:cNvSpPr>
            <a:spLocks noGrp="1"/>
          </p:cNvSpPr>
          <p:nvPr>
            <p:ph type="sldNum" sz="quarter" idx="15"/>
          </p:nvPr>
        </p:nvSpPr>
        <p:spPr/>
        <p:txBody>
          <a:bodyPr/>
          <a:lstStyle/>
          <a:p>
            <a:r>
              <a:rPr lang="en-US" dirty="0"/>
              <a:t>31</a:t>
            </a:r>
          </a:p>
        </p:txBody>
      </p:sp>
    </p:spTree>
    <p:extLst>
      <p:ext uri="{BB962C8B-B14F-4D97-AF65-F5344CB8AC3E}">
        <p14:creationId xmlns:p14="http://schemas.microsoft.com/office/powerpoint/2010/main" val="1323892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0479E-C444-7FD2-D1B8-B90873513415}"/>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A25F6D4A-4B31-DEBC-A1DE-3796FC171D14}"/>
              </a:ext>
            </a:extLst>
          </p:cNvPr>
          <p:cNvSpPr>
            <a:spLocks noGrp="1"/>
          </p:cNvSpPr>
          <p:nvPr>
            <p:ph type="subTitle" idx="1"/>
          </p:nvPr>
        </p:nvSpPr>
        <p:spPr>
          <a:xfrm>
            <a:off x="457730" y="781242"/>
            <a:ext cx="8043333" cy="2789767"/>
          </a:xfrm>
        </p:spPr>
        <p:txBody>
          <a:bodyPr/>
          <a:lstStyle/>
          <a:p>
            <a:pPr marL="0" indent="0">
              <a:buNone/>
            </a:pPr>
            <a:r>
              <a:rPr lang="en-GB" b="1" u="sng" dirty="0"/>
              <a:t>Suspected Concerns from Coaches</a:t>
            </a:r>
          </a:p>
          <a:p>
            <a:pPr marL="0" indent="0">
              <a:buNone/>
            </a:pPr>
            <a:endParaRPr lang="en-GB" dirty="0">
              <a:highlight>
                <a:srgbClr val="FFFF00"/>
              </a:highlight>
            </a:endParaRPr>
          </a:p>
          <a:p>
            <a:r>
              <a:rPr lang="en-GB" u="sng" dirty="0"/>
              <a:t>Timing of Filings:</a:t>
            </a:r>
            <a:r>
              <a:rPr lang="en-GB" dirty="0"/>
              <a:t> Reassurance for those who have already filed Form 11s for 2024, or those who don't realise 2025 taxes aren't due until late 2026.</a:t>
            </a:r>
          </a:p>
          <a:p>
            <a:pPr marL="0" indent="0">
              <a:buNone/>
            </a:pPr>
            <a:endParaRPr lang="en-GB" dirty="0"/>
          </a:p>
          <a:p>
            <a:r>
              <a:rPr lang="en-GB" u="sng" dirty="0"/>
              <a:t>Independence: </a:t>
            </a:r>
            <a:r>
              <a:rPr lang="en-GB" dirty="0"/>
              <a:t>What is the best advice for those who do not want to be an employee and want the freedom to work across multiple clubs?</a:t>
            </a:r>
          </a:p>
          <a:p>
            <a:pPr marL="0" indent="0">
              <a:buNone/>
            </a:pPr>
            <a:endParaRPr lang="en-GB" dirty="0"/>
          </a:p>
          <a:p>
            <a:r>
              <a:rPr lang="en-GB" u="sng" dirty="0"/>
              <a:t>Liabilities: </a:t>
            </a:r>
            <a:r>
              <a:rPr lang="en-GB" dirty="0"/>
              <a:t>If they didn’t pay taxes to date, will they get a bill from the revenue/club/Tennis Ireland for this?</a:t>
            </a:r>
          </a:p>
        </p:txBody>
      </p:sp>
      <p:sp>
        <p:nvSpPr>
          <p:cNvPr id="3" name="Text Placeholder 2">
            <a:extLst>
              <a:ext uri="{FF2B5EF4-FFF2-40B4-BE49-F238E27FC236}">
                <a16:creationId xmlns:a16="http://schemas.microsoft.com/office/drawing/2014/main" id="{900D7F9C-1B20-477E-399D-206583DC4F4A}"/>
              </a:ext>
            </a:extLst>
          </p:cNvPr>
          <p:cNvSpPr>
            <a:spLocks noGrp="1"/>
          </p:cNvSpPr>
          <p:nvPr>
            <p:ph type="body" sz="quarter" idx="11"/>
          </p:nvPr>
        </p:nvSpPr>
        <p:spPr>
          <a:xfrm>
            <a:off x="457199" y="226436"/>
            <a:ext cx="7093527" cy="442912"/>
          </a:xfrm>
        </p:spPr>
        <p:txBody>
          <a:bodyPr/>
          <a:lstStyle/>
          <a:p>
            <a:r>
              <a:rPr lang="en-GB" dirty="0"/>
              <a:t>Questions </a:t>
            </a:r>
          </a:p>
        </p:txBody>
      </p:sp>
      <p:sp>
        <p:nvSpPr>
          <p:cNvPr id="5" name="Text Placeholder 4">
            <a:extLst>
              <a:ext uri="{FF2B5EF4-FFF2-40B4-BE49-F238E27FC236}">
                <a16:creationId xmlns:a16="http://schemas.microsoft.com/office/drawing/2014/main" id="{F3C5B0DF-43BC-A194-6686-879C03A8EC98}"/>
              </a:ext>
            </a:extLst>
          </p:cNvPr>
          <p:cNvSpPr>
            <a:spLocks noGrp="1"/>
          </p:cNvSpPr>
          <p:nvPr>
            <p:ph type="body" sz="quarter" idx="13"/>
          </p:nvPr>
        </p:nvSpPr>
        <p:spPr>
          <a:xfrm>
            <a:off x="5568846" y="4801128"/>
            <a:ext cx="2932217" cy="236537"/>
          </a:xfrm>
        </p:spPr>
        <p:txBody>
          <a:bodyPr/>
          <a:lstStyle/>
          <a:p>
            <a:r>
              <a:rPr lang="en-US" dirty="0"/>
              <a:t>Employees v Independent Contractors </a:t>
            </a:r>
          </a:p>
          <a:p>
            <a:endParaRPr lang="en-GB" dirty="0"/>
          </a:p>
        </p:txBody>
      </p:sp>
      <p:sp>
        <p:nvSpPr>
          <p:cNvPr id="6" name="Slide Number Placeholder 5">
            <a:extLst>
              <a:ext uri="{FF2B5EF4-FFF2-40B4-BE49-F238E27FC236}">
                <a16:creationId xmlns:a16="http://schemas.microsoft.com/office/drawing/2014/main" id="{E13A2A0C-0E29-15B9-D2F5-F0017F99931C}"/>
              </a:ext>
            </a:extLst>
          </p:cNvPr>
          <p:cNvSpPr>
            <a:spLocks noGrp="1"/>
          </p:cNvSpPr>
          <p:nvPr>
            <p:ph type="sldNum" sz="quarter" idx="15"/>
          </p:nvPr>
        </p:nvSpPr>
        <p:spPr/>
        <p:txBody>
          <a:bodyPr/>
          <a:lstStyle/>
          <a:p>
            <a:fld id="{1B7BD2A9-692C-1D43-B40C-620792CF70A5}" type="slidenum">
              <a:rPr lang="en-US" smtClean="0"/>
              <a:pPr/>
              <a:t>33</a:t>
            </a:fld>
            <a:endParaRPr lang="en-US" dirty="0"/>
          </a:p>
        </p:txBody>
      </p:sp>
    </p:spTree>
    <p:extLst>
      <p:ext uri="{BB962C8B-B14F-4D97-AF65-F5344CB8AC3E}">
        <p14:creationId xmlns:p14="http://schemas.microsoft.com/office/powerpoint/2010/main" val="1034806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C9254-8287-CCC6-F99E-3006E75DEF9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91D3E65-1C1E-E8E6-1CB2-7CF49A32C48F}"/>
              </a:ext>
            </a:extLst>
          </p:cNvPr>
          <p:cNvSpPr>
            <a:spLocks noGrp="1"/>
          </p:cNvSpPr>
          <p:nvPr>
            <p:ph type="body" sz="quarter" idx="13"/>
          </p:nvPr>
        </p:nvSpPr>
        <p:spPr>
          <a:xfrm>
            <a:off x="5592726" y="4801128"/>
            <a:ext cx="2908337" cy="236537"/>
          </a:xfrm>
        </p:spPr>
        <p:txBody>
          <a:bodyPr vert="horz" lIns="91440" tIns="45720" rIns="91440" bIns="45720" anchor="t"/>
          <a:lstStyle/>
          <a:p>
            <a:r>
              <a:rPr lang="en-GB" dirty="0">
                <a:latin typeface="Arial"/>
                <a:cs typeface="Arial"/>
              </a:rPr>
              <a:t>Employees v Independent Contractors</a:t>
            </a:r>
          </a:p>
          <a:p>
            <a:endParaRPr lang="en-GB" dirty="0"/>
          </a:p>
        </p:txBody>
      </p:sp>
      <p:graphicFrame>
        <p:nvGraphicFramePr>
          <p:cNvPr id="2" name="Table 1">
            <a:extLst>
              <a:ext uri="{FF2B5EF4-FFF2-40B4-BE49-F238E27FC236}">
                <a16:creationId xmlns:a16="http://schemas.microsoft.com/office/drawing/2014/main" id="{D33BDDAC-F121-6BBE-74D8-608FC17F1873}"/>
              </a:ext>
            </a:extLst>
          </p:cNvPr>
          <p:cNvGraphicFramePr>
            <a:graphicFrameLocks noGrp="1"/>
          </p:cNvGraphicFramePr>
          <p:nvPr>
            <p:extLst>
              <p:ext uri="{D42A27DB-BD31-4B8C-83A1-F6EECF244321}">
                <p14:modId xmlns:p14="http://schemas.microsoft.com/office/powerpoint/2010/main" val="1357508208"/>
              </p:ext>
            </p:extLst>
          </p:nvPr>
        </p:nvGraphicFramePr>
        <p:xfrm>
          <a:off x="340732" y="932549"/>
          <a:ext cx="8695703" cy="3618004"/>
        </p:xfrm>
        <a:graphic>
          <a:graphicData uri="http://schemas.openxmlformats.org/drawingml/2006/table">
            <a:tbl>
              <a:tblPr firstRow="1" bandRow="1">
                <a:tableStyleId>{5940675A-B579-460E-94D1-54222C63F5DA}</a:tableStyleId>
              </a:tblPr>
              <a:tblGrid>
                <a:gridCol w="2893410">
                  <a:extLst>
                    <a:ext uri="{9D8B030D-6E8A-4147-A177-3AD203B41FA5}">
                      <a16:colId xmlns:a16="http://schemas.microsoft.com/office/drawing/2014/main" val="2022120238"/>
                    </a:ext>
                  </a:extLst>
                </a:gridCol>
                <a:gridCol w="2903725">
                  <a:extLst>
                    <a:ext uri="{9D8B030D-6E8A-4147-A177-3AD203B41FA5}">
                      <a16:colId xmlns:a16="http://schemas.microsoft.com/office/drawing/2014/main" val="784913999"/>
                    </a:ext>
                  </a:extLst>
                </a:gridCol>
                <a:gridCol w="2898568">
                  <a:extLst>
                    <a:ext uri="{9D8B030D-6E8A-4147-A177-3AD203B41FA5}">
                      <a16:colId xmlns:a16="http://schemas.microsoft.com/office/drawing/2014/main" val="3101442909"/>
                    </a:ext>
                  </a:extLst>
                </a:gridCol>
              </a:tblGrid>
              <a:tr h="677678">
                <a:tc>
                  <a:txBody>
                    <a:bodyPr/>
                    <a:lstStyle/>
                    <a:p>
                      <a:pPr algn="r"/>
                      <a:r>
                        <a:rPr lang="en-GB" sz="800" b="1" dirty="0">
                          <a:solidFill>
                            <a:srgbClr val="1C1F2A"/>
                          </a:solidFill>
                          <a:latin typeface="Arial" panose="020B0604020202020204" pitchFamily="34" charset="0"/>
                          <a:cs typeface="Arial" panose="020B0604020202020204" pitchFamily="34" charset="0"/>
                        </a:rPr>
                        <a:t>John Perry</a:t>
                      </a:r>
                    </a:p>
                    <a:p>
                      <a:pPr algn="r"/>
                      <a:r>
                        <a:rPr lang="en-GB" sz="800" b="1" dirty="0">
                          <a:solidFill>
                            <a:srgbClr val="1C1F2A"/>
                          </a:solidFill>
                          <a:latin typeface="Arial" panose="020B0604020202020204" pitchFamily="34" charset="0"/>
                          <a:cs typeface="Arial" panose="020B0604020202020204" pitchFamily="34" charset="0"/>
                        </a:rPr>
                        <a:t>Tax Partner</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800" dirty="0">
                          <a:solidFill>
                            <a:srgbClr val="23233F"/>
                          </a:solidFill>
                          <a:latin typeface="Arial" panose="020B0604020202020204" pitchFamily="34" charset="0"/>
                          <a:cs typeface="Arial" panose="020B0604020202020204" pitchFamily="34" charset="0"/>
                        </a:rPr>
                        <a:t>Dublin</a:t>
                      </a:r>
                    </a:p>
                    <a:p>
                      <a:pPr algn="r"/>
                      <a:r>
                        <a:rPr lang="en-GB" sz="800" kern="1200" dirty="0">
                          <a:solidFill>
                            <a:srgbClr val="23233F"/>
                          </a:solidFill>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john.perry@ogier.com</a:t>
                      </a:r>
                      <a:endParaRPr lang="en-GB" sz="800" kern="1200" dirty="0">
                        <a:solidFill>
                          <a:srgbClr val="23233F"/>
                        </a:solidFill>
                        <a:latin typeface="Arial" panose="020B0604020202020204" pitchFamily="34" charset="0"/>
                        <a:ea typeface="+mn-ea"/>
                        <a:cs typeface="Arial" panose="020B0604020202020204" pitchFamily="34" charset="0"/>
                      </a:endParaRPr>
                    </a:p>
                    <a:p>
                      <a:pPr algn="r"/>
                      <a:r>
                        <a:rPr lang="en-GB" sz="800" kern="1200" dirty="0">
                          <a:solidFill>
                            <a:srgbClr val="23233F"/>
                          </a:solidFill>
                          <a:latin typeface="Arial" panose="020B0604020202020204" pitchFamily="34" charset="0"/>
                          <a:ea typeface="+mn-ea"/>
                          <a:cs typeface="Arial" panose="020B0604020202020204" pitchFamily="34" charset="0"/>
                        </a:rPr>
                        <a:t>+353 1 584 6760</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DFD9"/>
                    </a:solidFill>
                  </a:tcPr>
                </a:tc>
                <a:tc>
                  <a:txBody>
                    <a:bodyPr/>
                    <a:lstStyle/>
                    <a:p>
                      <a:pPr algn="r"/>
                      <a:r>
                        <a:rPr lang="en-GB" sz="800" b="1" dirty="0">
                          <a:solidFill>
                            <a:srgbClr val="1C1F2A"/>
                          </a:solidFill>
                          <a:latin typeface="Arial" panose="020B0604020202020204" pitchFamily="34" charset="0"/>
                          <a:cs typeface="Arial" panose="020B0604020202020204" pitchFamily="34" charset="0"/>
                        </a:rPr>
                        <a:t>Arthur Gaskin</a:t>
                      </a:r>
                    </a:p>
                    <a:p>
                      <a:pPr algn="r"/>
                      <a:r>
                        <a:rPr lang="en-GB" sz="800" b="1" dirty="0">
                          <a:solidFill>
                            <a:srgbClr val="1C1F2A"/>
                          </a:solidFill>
                          <a:latin typeface="Arial" panose="020B0604020202020204" pitchFamily="34" charset="0"/>
                          <a:cs typeface="Arial" panose="020B0604020202020204" pitchFamily="34" charset="0"/>
                        </a:rPr>
                        <a:t>Tax Counsel</a:t>
                      </a:r>
                    </a:p>
                    <a:p>
                      <a:pPr algn="r"/>
                      <a:r>
                        <a:rPr lang="en-GB" sz="800" dirty="0">
                          <a:solidFill>
                            <a:srgbClr val="23233F"/>
                          </a:solidFill>
                          <a:latin typeface="Arial" panose="020B0604020202020204" pitchFamily="34" charset="0"/>
                          <a:cs typeface="Arial" panose="020B0604020202020204" pitchFamily="34" charset="0"/>
                        </a:rPr>
                        <a:t>Dublin</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800" kern="1200" noProof="0" dirty="0">
                          <a:solidFill>
                            <a:srgbClr val="23233F"/>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arthur.gaskin@ogier.com</a:t>
                      </a:r>
                      <a:endParaRPr lang="en-GB" sz="800" kern="1200" noProof="0" dirty="0">
                        <a:solidFill>
                          <a:srgbClr val="23233F"/>
                        </a:solidFill>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800" kern="1200" noProof="0" dirty="0">
                          <a:solidFill>
                            <a:srgbClr val="23233F"/>
                          </a:solidFill>
                          <a:latin typeface="Arial" panose="020B0604020202020204" pitchFamily="34" charset="0"/>
                          <a:ea typeface="+mn-ea"/>
                          <a:cs typeface="Arial" panose="020B0604020202020204" pitchFamily="34" charset="0"/>
                        </a:rPr>
                        <a:t>+353 1 237 3087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9C9C9"/>
                    </a:solidFill>
                  </a:tcPr>
                </a:tc>
                <a:tc>
                  <a:txBody>
                    <a:bodyPr/>
                    <a:lstStyle/>
                    <a:p>
                      <a:pPr algn="r"/>
                      <a:r>
                        <a:rPr lang="en-GB" sz="800" b="1" dirty="0">
                          <a:solidFill>
                            <a:srgbClr val="1C1F2A"/>
                          </a:solidFill>
                          <a:latin typeface="Arial" panose="020B0604020202020204" pitchFamily="34" charset="0"/>
                          <a:cs typeface="Arial" panose="020B0604020202020204" pitchFamily="34" charset="0"/>
                        </a:rPr>
                        <a:t>Edwina Hilton</a:t>
                      </a:r>
                    </a:p>
                    <a:p>
                      <a:pPr algn="r"/>
                      <a:r>
                        <a:rPr lang="en-GB" sz="800" b="1" dirty="0">
                          <a:solidFill>
                            <a:srgbClr val="1C1F2A"/>
                          </a:solidFill>
                          <a:latin typeface="Arial" panose="020B0604020202020204" pitchFamily="34" charset="0"/>
                          <a:cs typeface="Arial" panose="020B0604020202020204" pitchFamily="34" charset="0"/>
                        </a:rPr>
                        <a:t>Associate</a:t>
                      </a:r>
                    </a:p>
                    <a:p>
                      <a:pPr algn="r"/>
                      <a:r>
                        <a:rPr lang="en-GB" sz="800" dirty="0">
                          <a:solidFill>
                            <a:srgbClr val="23233F"/>
                          </a:solidFill>
                          <a:latin typeface="Arial" panose="020B0604020202020204" pitchFamily="34" charset="0"/>
                          <a:cs typeface="Arial" panose="020B0604020202020204" pitchFamily="34" charset="0"/>
                        </a:rPr>
                        <a:t>Dublin</a:t>
                      </a:r>
                    </a:p>
                    <a:p>
                      <a:pPr algn="r"/>
                      <a:r>
                        <a:rPr lang="en-GB" sz="800" dirty="0">
                          <a:solidFill>
                            <a:srgbClr val="23233F"/>
                          </a:solidFill>
                          <a:latin typeface="Arial" panose="020B0604020202020204" pitchFamily="34" charset="0"/>
                          <a:cs typeface="Arial" panose="020B0604020202020204" pitchFamily="34" charset="0"/>
                          <a:hlinkClick r:id="rId4"/>
                        </a:rPr>
                        <a:t>edwina.hilton@ogier.com</a:t>
                      </a:r>
                      <a:endParaRPr lang="en-GB" sz="800" dirty="0">
                        <a:solidFill>
                          <a:srgbClr val="23233F"/>
                        </a:solidFill>
                        <a:latin typeface="Arial" panose="020B0604020202020204" pitchFamily="34" charset="0"/>
                        <a:cs typeface="Arial" panose="020B0604020202020204" pitchFamily="34" charset="0"/>
                      </a:endParaRPr>
                    </a:p>
                    <a:p>
                      <a:pPr algn="r"/>
                      <a:r>
                        <a:rPr lang="en-GB" sz="800" dirty="0">
                          <a:solidFill>
                            <a:srgbClr val="23233F"/>
                          </a:solidFill>
                          <a:latin typeface="Arial" panose="020B0604020202020204" pitchFamily="34" charset="0"/>
                          <a:cs typeface="Arial" panose="020B0604020202020204" pitchFamily="34" charset="0"/>
                        </a:rPr>
                        <a:t>+353 1 232 1072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DFD9"/>
                    </a:solidFill>
                  </a:tcPr>
                </a:tc>
                <a:extLst>
                  <a:ext uri="{0D108BD9-81ED-4DB2-BD59-A6C34878D82A}">
                    <a16:rowId xmlns:a16="http://schemas.microsoft.com/office/drawing/2014/main" val="980877301"/>
                  </a:ext>
                </a:extLst>
              </a:tr>
              <a:tr h="2916964">
                <a:tc>
                  <a:txBody>
                    <a:bodyPr/>
                    <a:lstStyle/>
                    <a:p>
                      <a:pPr algn="l"/>
                      <a:r>
                        <a:rPr lang="en-GB" sz="800" b="0" i="0" dirty="0">
                          <a:solidFill>
                            <a:srgbClr val="1C1F2A"/>
                          </a:solidFill>
                          <a:effectLst/>
                          <a:latin typeface="Arial" panose="020B0604020202020204" pitchFamily="34" charset="0"/>
                          <a:cs typeface="Arial" panose="020B0604020202020204" pitchFamily="34" charset="0"/>
                        </a:rPr>
                        <a:t>John is a Fellow Chartered Accountant, a Chartered Tax Adviser and has been awarded an MSc in Aviation Finance from UCD Graduate Business School. </a:t>
                      </a:r>
                    </a:p>
                    <a:p>
                      <a:pPr algn="l"/>
                      <a:endParaRPr lang="en-GB" sz="800" b="0" i="0" dirty="0">
                        <a:solidFill>
                          <a:srgbClr val="1C1F2A"/>
                        </a:solidFill>
                        <a:effectLst/>
                        <a:latin typeface="Arial" panose="020B0604020202020204" pitchFamily="34" charset="0"/>
                        <a:cs typeface="Arial" panose="020B0604020202020204" pitchFamily="34" charset="0"/>
                      </a:endParaRPr>
                    </a:p>
                    <a:p>
                      <a:pPr algn="l"/>
                      <a:r>
                        <a:rPr lang="en-GB" sz="800" b="0" i="0" dirty="0">
                          <a:solidFill>
                            <a:srgbClr val="1C1F2A"/>
                          </a:solidFill>
                          <a:effectLst/>
                          <a:latin typeface="Arial" panose="020B0604020202020204" pitchFamily="34" charset="0"/>
                          <a:cs typeface="Arial" panose="020B0604020202020204" pitchFamily="34" charset="0"/>
                        </a:rPr>
                        <a:t>A former tax partner of a big 4 accounting firm, he was appointed as an Assistant Professor at Dublin City University and is a member of the Adjunct Faculty at University College Dublin. John contributes to numerous publications and has lectured on behalf of the Irish Tax Institute and the Law Society of Ireland. </a:t>
                      </a:r>
                    </a:p>
                    <a:p>
                      <a:pPr algn="l"/>
                      <a:endParaRPr lang="en-GB" sz="800" b="0" i="0" dirty="0">
                        <a:solidFill>
                          <a:srgbClr val="1C1F2A"/>
                        </a:solidFill>
                        <a:effectLst/>
                        <a:latin typeface="Arial" panose="020B0604020202020204" pitchFamily="34" charset="0"/>
                        <a:cs typeface="Arial" panose="020B0604020202020204" pitchFamily="34" charset="0"/>
                      </a:endParaRPr>
                    </a:p>
                    <a:p>
                      <a:pPr algn="l"/>
                      <a:r>
                        <a:rPr lang="en-GB" sz="800" b="0" i="0" dirty="0">
                          <a:solidFill>
                            <a:srgbClr val="1C1F2A"/>
                          </a:solidFill>
                          <a:effectLst/>
                          <a:latin typeface="Arial" panose="020B0604020202020204" pitchFamily="34" charset="0"/>
                          <a:cs typeface="Arial" panose="020B0604020202020204" pitchFamily="34" charset="0"/>
                        </a:rPr>
                        <a:t>John qualified as a chartered accountant whist working in the tax department of a Big 4 accountancy firm in Jersey. With more than 20 years of experience in the financial services industry, John specialises in advising on the accounting, tax and regulatory aspects of asset management. </a:t>
                      </a:r>
                    </a:p>
                    <a:p>
                      <a:pPr algn="l"/>
                      <a:endParaRPr lang="en-GB" sz="800" b="0" i="0" dirty="0">
                        <a:solidFill>
                          <a:srgbClr val="1C1F2A"/>
                        </a:solidFill>
                        <a:effectLst/>
                        <a:latin typeface="Arial" panose="020B0604020202020204" pitchFamily="34" charset="0"/>
                        <a:cs typeface="Arial" panose="020B0604020202020204" pitchFamily="34" charset="0"/>
                      </a:endParaRPr>
                    </a:p>
                    <a:p>
                      <a:pPr algn="l"/>
                      <a:r>
                        <a:rPr lang="en-GB" sz="800" b="0" i="0" dirty="0">
                          <a:solidFill>
                            <a:srgbClr val="1C1F2A"/>
                          </a:solidFill>
                          <a:effectLst/>
                          <a:latin typeface="Arial" panose="020B0604020202020204" pitchFamily="34" charset="0"/>
                          <a:cs typeface="Arial" panose="020B0604020202020204" pitchFamily="34" charset="0"/>
                        </a:rPr>
                        <a:t>John has acted for a wide range of industry participants, including asset managers, financial institutions, trustees, private equity providers, and fund administrators. </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800" b="0" i="0" kern="1200" dirty="0">
                          <a:solidFill>
                            <a:schemeClr val="tx1"/>
                          </a:solidFill>
                          <a:effectLst/>
                          <a:latin typeface="Arial" panose="020B0604020202020204" pitchFamily="34" charset="0"/>
                          <a:ea typeface="+mn-ea"/>
                          <a:cs typeface="Arial" panose="020B0604020202020204" pitchFamily="34" charset="0"/>
                        </a:rPr>
                        <a:t>Arthur is a senior finance and tax professional with more than 30 years of international and domestic experience either working in practice and industry. He is a fellow of Chartered Accountants Ireland, a Chartered Tax Advisor of the Irish Taxation Institute and he was a member of the inaugural class of the MSc in Aviation Finance from UCD Graduate Business School (1st Class).</a:t>
                      </a:r>
                    </a:p>
                    <a:p>
                      <a:pPr algn="l"/>
                      <a:endParaRPr lang="en-GB" sz="800" b="0" i="0" kern="1200" dirty="0">
                        <a:solidFill>
                          <a:schemeClr val="tx1"/>
                        </a:solidFill>
                        <a:effectLst/>
                        <a:latin typeface="Arial" panose="020B0604020202020204" pitchFamily="34" charset="0"/>
                        <a:ea typeface="+mn-ea"/>
                        <a:cs typeface="Arial" panose="020B0604020202020204" pitchFamily="34" charset="0"/>
                      </a:endParaRPr>
                    </a:p>
                    <a:p>
                      <a:pPr algn="l"/>
                      <a:r>
                        <a:rPr lang="en-GB" sz="800" b="0" i="0" kern="1200" dirty="0">
                          <a:solidFill>
                            <a:schemeClr val="tx1"/>
                          </a:solidFill>
                          <a:effectLst/>
                          <a:latin typeface="Arial" panose="020B0604020202020204" pitchFamily="34" charset="0"/>
                          <a:ea typeface="+mn-ea"/>
                          <a:cs typeface="Arial" panose="020B0604020202020204" pitchFamily="34" charset="0"/>
                        </a:rPr>
                        <a:t>Arthur specialises in advising clients on finance, tax, contract and regulatory matters across numerous industries. This includes aviation, financial services, funds, banking, private equity and real estate. His clients have included a wide range of industry participants both domestically and internationally.</a:t>
                      </a:r>
                    </a:p>
                    <a:p>
                      <a:pPr algn="l"/>
                      <a:endParaRPr lang="en-GB" sz="800" b="0" i="0" kern="1200" dirty="0">
                        <a:solidFill>
                          <a:schemeClr val="tx1"/>
                        </a:solidFill>
                        <a:effectLst/>
                        <a:latin typeface="Arial" panose="020B0604020202020204" pitchFamily="34" charset="0"/>
                        <a:ea typeface="+mn-ea"/>
                        <a:cs typeface="Arial" panose="020B0604020202020204" pitchFamily="34" charset="0"/>
                      </a:endParaRPr>
                    </a:p>
                    <a:p>
                      <a:pPr algn="l"/>
                      <a:r>
                        <a:rPr lang="en-GB" sz="800" b="0" i="0" kern="1200" dirty="0">
                          <a:solidFill>
                            <a:schemeClr val="tx1"/>
                          </a:solidFill>
                          <a:effectLst/>
                          <a:latin typeface="Arial" panose="020B0604020202020204" pitchFamily="34" charset="0"/>
                          <a:ea typeface="+mn-ea"/>
                          <a:cs typeface="Arial" panose="020B0604020202020204" pitchFamily="34" charset="0"/>
                        </a:rPr>
                        <a:t>Arthur contributed a chapter on Risk in Aviation Finance to the 5th and 6th editions of Aircraft Financing, published by Bloomsbury Publishing in London 2021 and 2026. Arthur has lectured extensively on finance and tax matters at Chartered Accountants Ireland and at the UCD Michael Smurfit College.</a:t>
                      </a:r>
                      <a:endParaRPr lang="en-GB" sz="8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800" b="0" i="0" kern="1200" dirty="0">
                          <a:solidFill>
                            <a:schemeClr val="tx1"/>
                          </a:solidFill>
                          <a:effectLst/>
                          <a:latin typeface="Arial" panose="020B0604020202020204" pitchFamily="34" charset="0"/>
                          <a:ea typeface="+mn-ea"/>
                          <a:cs typeface="Arial" panose="020B0604020202020204" pitchFamily="34" charset="0"/>
                        </a:rPr>
                        <a:t>Edwina is an associate in the tax practice of Ogier in Ireland, specialising in investment management, structured finance and aviation.</a:t>
                      </a:r>
                    </a:p>
                    <a:p>
                      <a:pPr algn="l"/>
                      <a:endParaRPr lang="en-GB" sz="800" b="0" i="0" kern="1200" dirty="0">
                        <a:solidFill>
                          <a:schemeClr val="tx1"/>
                        </a:solidFill>
                        <a:effectLst/>
                        <a:latin typeface="Arial" panose="020B0604020202020204" pitchFamily="34" charset="0"/>
                        <a:ea typeface="+mn-ea"/>
                        <a:cs typeface="Arial" panose="020B0604020202020204" pitchFamily="34" charset="0"/>
                      </a:endParaRPr>
                    </a:p>
                    <a:p>
                      <a:pPr algn="l"/>
                      <a:r>
                        <a:rPr lang="en-GB" sz="800" b="0" i="0" kern="1200" dirty="0">
                          <a:solidFill>
                            <a:schemeClr val="tx1"/>
                          </a:solidFill>
                          <a:effectLst/>
                          <a:latin typeface="Arial" panose="020B0604020202020204" pitchFamily="34" charset="0"/>
                          <a:ea typeface="+mn-ea"/>
                          <a:cs typeface="Arial" panose="020B0604020202020204" pitchFamily="34" charset="0"/>
                        </a:rPr>
                        <a:t>Prior to joining Ogier in Ireland, Edwina trained and worked at a large international law firm in Dublin, where she was admitted as a solicitor in Ireland (2021) and in England and Wales (2023), where she is non practising.</a:t>
                      </a:r>
                    </a:p>
                    <a:p>
                      <a:pPr algn="l"/>
                      <a:endParaRPr lang="en-GB" sz="800" b="0" i="0" kern="1200" dirty="0">
                        <a:solidFill>
                          <a:schemeClr val="tx1"/>
                        </a:solidFill>
                        <a:effectLst/>
                        <a:latin typeface="Arial" panose="020B0604020202020204" pitchFamily="34" charset="0"/>
                        <a:ea typeface="+mn-ea"/>
                        <a:cs typeface="Arial" panose="020B0604020202020204" pitchFamily="34" charset="0"/>
                      </a:endParaRPr>
                    </a:p>
                    <a:p>
                      <a:pPr algn="l"/>
                      <a:r>
                        <a:rPr lang="en-GB" sz="800" b="0" i="0" kern="1200" dirty="0">
                          <a:solidFill>
                            <a:schemeClr val="tx1"/>
                          </a:solidFill>
                          <a:effectLst/>
                          <a:latin typeface="Arial" panose="020B0604020202020204" pitchFamily="34" charset="0"/>
                          <a:ea typeface="+mn-ea"/>
                          <a:cs typeface="Arial" panose="020B0604020202020204" pitchFamily="34" charset="0"/>
                        </a:rPr>
                        <a:t>Edwina read Law with French at Trinity College Dublin and Université Paris-Panthéon-Assas. She is currently pursuing her qualification as a Chartered Tax Adviser with the Irish Tax Institute in Dublin.</a:t>
                      </a:r>
                      <a:endParaRPr lang="en-GB" sz="8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8570802"/>
                  </a:ext>
                </a:extLst>
              </a:tr>
            </a:tbl>
          </a:graphicData>
        </a:graphic>
      </p:graphicFrame>
      <p:pic>
        <p:nvPicPr>
          <p:cNvPr id="10" name="Picture 9">
            <a:extLst>
              <a:ext uri="{FF2B5EF4-FFF2-40B4-BE49-F238E27FC236}">
                <a16:creationId xmlns:a16="http://schemas.microsoft.com/office/drawing/2014/main" id="{88E3CB99-D4D8-73BF-F971-DCBF95426419}"/>
              </a:ext>
            </a:extLst>
          </p:cNvPr>
          <p:cNvPicPr>
            <a:picLocks noChangeAspect="1"/>
          </p:cNvPicPr>
          <p:nvPr/>
        </p:nvPicPr>
        <p:blipFill>
          <a:blip r:embed="rId5"/>
          <a:stretch>
            <a:fillRect/>
          </a:stretch>
        </p:blipFill>
        <p:spPr>
          <a:xfrm>
            <a:off x="350257" y="1079146"/>
            <a:ext cx="631326" cy="558709"/>
          </a:xfrm>
          <a:prstGeom prst="rect">
            <a:avLst/>
          </a:prstGeom>
        </p:spPr>
      </p:pic>
      <p:pic>
        <p:nvPicPr>
          <p:cNvPr id="7" name="Picture 6">
            <a:extLst>
              <a:ext uri="{FF2B5EF4-FFF2-40B4-BE49-F238E27FC236}">
                <a16:creationId xmlns:a16="http://schemas.microsoft.com/office/drawing/2014/main" id="{3128E866-B58C-4426-3069-DA135D87CCCF}"/>
              </a:ext>
            </a:extLst>
          </p:cNvPr>
          <p:cNvPicPr>
            <a:picLocks noChangeAspect="1"/>
          </p:cNvPicPr>
          <p:nvPr/>
        </p:nvPicPr>
        <p:blipFill>
          <a:blip r:embed="rId6"/>
          <a:srcRect/>
          <a:stretch/>
        </p:blipFill>
        <p:spPr>
          <a:xfrm>
            <a:off x="3330805" y="1079146"/>
            <a:ext cx="558709" cy="558709"/>
          </a:xfrm>
          <a:prstGeom prst="rect">
            <a:avLst/>
          </a:prstGeom>
        </p:spPr>
      </p:pic>
      <p:pic>
        <p:nvPicPr>
          <p:cNvPr id="8" name="Picture 7">
            <a:extLst>
              <a:ext uri="{FF2B5EF4-FFF2-40B4-BE49-F238E27FC236}">
                <a16:creationId xmlns:a16="http://schemas.microsoft.com/office/drawing/2014/main" id="{348DD704-A32F-FB66-B736-3E17D6ED937A}"/>
              </a:ext>
            </a:extLst>
          </p:cNvPr>
          <p:cNvPicPr>
            <a:picLocks noChangeAspect="1"/>
          </p:cNvPicPr>
          <p:nvPr/>
        </p:nvPicPr>
        <p:blipFill>
          <a:blip r:embed="rId7"/>
          <a:srcRect/>
          <a:stretch/>
        </p:blipFill>
        <p:spPr>
          <a:xfrm>
            <a:off x="6204361" y="1079145"/>
            <a:ext cx="558709" cy="558709"/>
          </a:xfrm>
          <a:prstGeom prst="rect">
            <a:avLst/>
          </a:prstGeom>
        </p:spPr>
      </p:pic>
      <p:sp>
        <p:nvSpPr>
          <p:cNvPr id="5" name="Text Placeholder 4">
            <a:extLst>
              <a:ext uri="{FF2B5EF4-FFF2-40B4-BE49-F238E27FC236}">
                <a16:creationId xmlns:a16="http://schemas.microsoft.com/office/drawing/2014/main" id="{298AE1C9-CC57-616F-2B52-3525308F8B58}"/>
              </a:ext>
            </a:extLst>
          </p:cNvPr>
          <p:cNvSpPr>
            <a:spLocks noGrp="1"/>
          </p:cNvSpPr>
          <p:nvPr>
            <p:ph type="body" sz="quarter" idx="11"/>
          </p:nvPr>
        </p:nvSpPr>
        <p:spPr/>
        <p:txBody>
          <a:bodyPr/>
          <a:lstStyle/>
          <a:p>
            <a:r>
              <a:rPr lang="en-GB" dirty="0"/>
              <a:t>Key contacts  </a:t>
            </a:r>
          </a:p>
        </p:txBody>
      </p:sp>
      <p:sp>
        <p:nvSpPr>
          <p:cNvPr id="3" name="Slide Number Placeholder 3">
            <a:extLst>
              <a:ext uri="{FF2B5EF4-FFF2-40B4-BE49-F238E27FC236}">
                <a16:creationId xmlns:a16="http://schemas.microsoft.com/office/drawing/2014/main" id="{141D9E0B-A1F2-D0B3-987C-053F5EF18BA5}"/>
              </a:ext>
            </a:extLst>
          </p:cNvPr>
          <p:cNvSpPr>
            <a:spLocks noGrp="1"/>
          </p:cNvSpPr>
          <p:nvPr>
            <p:ph type="sldNum" sz="quarter" idx="15"/>
          </p:nvPr>
        </p:nvSpPr>
        <p:spPr>
          <a:xfrm>
            <a:off x="8622506" y="4798747"/>
            <a:ext cx="2133600" cy="274637"/>
          </a:xfrm>
          <a:prstGeom prst="rect">
            <a:avLst/>
          </a:prstGeom>
        </p:spPr>
        <p:txBody>
          <a:bodyPr/>
          <a:lstStyle>
            <a:lvl1pPr algn="l">
              <a:defRPr sz="1200"/>
            </a:lvl1pPr>
          </a:lstStyle>
          <a:p>
            <a:fld id="{1B7BD2A9-692C-1D43-B40C-620792CF70A5}" type="slidenum">
              <a:rPr lang="en-US" smtClean="0"/>
              <a:pPr/>
              <a:t>34</a:t>
            </a:fld>
            <a:endParaRPr lang="en-US" dirty="0"/>
          </a:p>
        </p:txBody>
      </p:sp>
    </p:spTree>
    <p:extLst>
      <p:ext uri="{BB962C8B-B14F-4D97-AF65-F5344CB8AC3E}">
        <p14:creationId xmlns:p14="http://schemas.microsoft.com/office/powerpoint/2010/main" val="2007629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4F558-8A67-F7A7-555A-CF825B2A9EC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A028C5B-DBC3-51DA-0FC5-DFD93CA06352}"/>
              </a:ext>
            </a:extLst>
          </p:cNvPr>
          <p:cNvSpPr>
            <a:spLocks noGrp="1"/>
          </p:cNvSpPr>
          <p:nvPr>
            <p:ph type="body" sz="quarter" idx="13"/>
          </p:nvPr>
        </p:nvSpPr>
        <p:spPr>
          <a:xfrm>
            <a:off x="5592726" y="4801128"/>
            <a:ext cx="2908337" cy="236537"/>
          </a:xfrm>
        </p:spPr>
        <p:txBody>
          <a:bodyPr vert="horz" lIns="91440" tIns="45720" rIns="91440" bIns="45720" anchor="t"/>
          <a:lstStyle/>
          <a:p>
            <a:r>
              <a:rPr lang="en-GB" dirty="0">
                <a:latin typeface="Arial"/>
                <a:cs typeface="Arial"/>
              </a:rPr>
              <a:t>Employees v Independent Contractors</a:t>
            </a:r>
          </a:p>
          <a:p>
            <a:endParaRPr lang="en-GB" dirty="0"/>
          </a:p>
        </p:txBody>
      </p:sp>
      <p:graphicFrame>
        <p:nvGraphicFramePr>
          <p:cNvPr id="2" name="Table 1">
            <a:extLst>
              <a:ext uri="{FF2B5EF4-FFF2-40B4-BE49-F238E27FC236}">
                <a16:creationId xmlns:a16="http://schemas.microsoft.com/office/drawing/2014/main" id="{52F91045-B9CC-7CBD-1FAB-9A743EE5D0A5}"/>
              </a:ext>
            </a:extLst>
          </p:cNvPr>
          <p:cNvGraphicFramePr>
            <a:graphicFrameLocks noGrp="1"/>
          </p:cNvGraphicFramePr>
          <p:nvPr>
            <p:extLst>
              <p:ext uri="{D42A27DB-BD31-4B8C-83A1-F6EECF244321}">
                <p14:modId xmlns:p14="http://schemas.microsoft.com/office/powerpoint/2010/main" val="3470429013"/>
              </p:ext>
            </p:extLst>
          </p:nvPr>
        </p:nvGraphicFramePr>
        <p:xfrm>
          <a:off x="340732" y="932549"/>
          <a:ext cx="8695703" cy="3618004"/>
        </p:xfrm>
        <a:graphic>
          <a:graphicData uri="http://schemas.openxmlformats.org/drawingml/2006/table">
            <a:tbl>
              <a:tblPr firstRow="1" bandRow="1">
                <a:tableStyleId>{5940675A-B579-460E-94D1-54222C63F5DA}</a:tableStyleId>
              </a:tblPr>
              <a:tblGrid>
                <a:gridCol w="2893410">
                  <a:extLst>
                    <a:ext uri="{9D8B030D-6E8A-4147-A177-3AD203B41FA5}">
                      <a16:colId xmlns:a16="http://schemas.microsoft.com/office/drawing/2014/main" val="2022120238"/>
                    </a:ext>
                  </a:extLst>
                </a:gridCol>
                <a:gridCol w="2903725">
                  <a:extLst>
                    <a:ext uri="{9D8B030D-6E8A-4147-A177-3AD203B41FA5}">
                      <a16:colId xmlns:a16="http://schemas.microsoft.com/office/drawing/2014/main" val="784913999"/>
                    </a:ext>
                  </a:extLst>
                </a:gridCol>
                <a:gridCol w="2898568">
                  <a:extLst>
                    <a:ext uri="{9D8B030D-6E8A-4147-A177-3AD203B41FA5}">
                      <a16:colId xmlns:a16="http://schemas.microsoft.com/office/drawing/2014/main" val="3101442909"/>
                    </a:ext>
                  </a:extLst>
                </a:gridCol>
              </a:tblGrid>
              <a:tr h="677678">
                <a:tc>
                  <a:txBody>
                    <a:bodyPr/>
                    <a:lstStyle/>
                    <a:p>
                      <a:pPr algn="r"/>
                      <a:r>
                        <a:rPr lang="en-GB" sz="800" b="1" dirty="0">
                          <a:solidFill>
                            <a:srgbClr val="1C1F2A"/>
                          </a:solidFill>
                          <a:latin typeface="+mn-lt"/>
                          <a:cs typeface="Arial" panose="020B0604020202020204" pitchFamily="34" charset="0"/>
                        </a:rPr>
                        <a:t>Paddy Murphy</a:t>
                      </a:r>
                    </a:p>
                    <a:p>
                      <a:pPr algn="r"/>
                      <a:r>
                        <a:rPr lang="en-GB" sz="800" b="1" dirty="0">
                          <a:solidFill>
                            <a:srgbClr val="1C1F2A"/>
                          </a:solidFill>
                          <a:latin typeface="+mn-lt"/>
                          <a:cs typeface="Arial" panose="020B0604020202020204" pitchFamily="34" charset="0"/>
                        </a:rPr>
                        <a:t>Managing Associate</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800" dirty="0">
                          <a:solidFill>
                            <a:srgbClr val="23233F"/>
                          </a:solidFill>
                          <a:latin typeface="+mn-lt"/>
                          <a:cs typeface="Arial" panose="020B0604020202020204" pitchFamily="34" charset="0"/>
                        </a:rPr>
                        <a:t>Dublin</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800" dirty="0">
                          <a:solidFill>
                            <a:srgbClr val="23233F"/>
                          </a:solidFill>
                          <a:latin typeface="+mn-lt"/>
                          <a:cs typeface="Arial" panose="020B0604020202020204" pitchFamily="34" charset="0"/>
                        </a:rPr>
                        <a:t>Paddy.murphy@ogier.com</a:t>
                      </a:r>
                    </a:p>
                    <a:p>
                      <a:pPr algn="r"/>
                      <a:r>
                        <a:rPr lang="en-GB" sz="800" kern="1200" dirty="0">
                          <a:solidFill>
                            <a:srgbClr val="23233F"/>
                          </a:solidFill>
                          <a:latin typeface="+mn-lt"/>
                          <a:ea typeface="+mn-ea"/>
                          <a:cs typeface="Arial" panose="020B0604020202020204" pitchFamily="34" charset="0"/>
                        </a:rPr>
                        <a:t>+353 1 584 6311</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DFD9"/>
                    </a:solidFill>
                  </a:tcPr>
                </a:tc>
                <a:tc>
                  <a:txBody>
                    <a:bodyPr/>
                    <a:lstStyle/>
                    <a:p>
                      <a:pPr algn="r"/>
                      <a:endParaRPr lang="en-GB" sz="800" kern="1200" noProof="0" dirty="0">
                        <a:solidFill>
                          <a:srgbClr val="23233F"/>
                        </a:solidFill>
                        <a:latin typeface="Arial" panose="020B0604020202020204" pitchFamily="34" charset="0"/>
                        <a:ea typeface="+mn-ea"/>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9C9C9"/>
                    </a:solidFill>
                  </a:tcPr>
                </a:tc>
                <a:tc>
                  <a:txBody>
                    <a:bodyPr/>
                    <a:lstStyle/>
                    <a:p>
                      <a:pPr algn="r"/>
                      <a:endParaRPr lang="en-GB" sz="800" dirty="0">
                        <a:solidFill>
                          <a:srgbClr val="23233F"/>
                        </a:solidFill>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DFD9"/>
                    </a:solidFill>
                  </a:tcPr>
                </a:tc>
                <a:extLst>
                  <a:ext uri="{0D108BD9-81ED-4DB2-BD59-A6C34878D82A}">
                    <a16:rowId xmlns:a16="http://schemas.microsoft.com/office/drawing/2014/main" val="980877301"/>
                  </a:ext>
                </a:extLst>
              </a:tr>
              <a:tr h="2916964">
                <a:tc>
                  <a:txBody>
                    <a:bodyPr/>
                    <a:lstStyle/>
                    <a:p>
                      <a:r>
                        <a:rPr lang="en-GB" sz="800" kern="1200" dirty="0">
                          <a:solidFill>
                            <a:schemeClr val="tx1"/>
                          </a:solidFill>
                          <a:effectLst/>
                          <a:latin typeface="+mn-lt"/>
                          <a:ea typeface="+mn-ea"/>
                          <a:cs typeface="+mn-cs"/>
                        </a:rPr>
                        <a:t>Paddy is a specialist sports lawyer and leads the Sports Law practice in Ogier's Irish office. He advises sports national governing bodies, clubs and businesses in the sports industry on contentious and non-contentious issues.</a:t>
                      </a:r>
                    </a:p>
                    <a:p>
                      <a:r>
                        <a:rPr lang="en-GB" sz="800" kern="1200" dirty="0">
                          <a:solidFill>
                            <a:schemeClr val="tx1"/>
                          </a:solidFill>
                          <a:effectLst/>
                          <a:latin typeface="+mn-lt"/>
                          <a:ea typeface="+mn-ea"/>
                          <a:cs typeface="+mn-cs"/>
                        </a:rPr>
                        <a:t> </a:t>
                      </a:r>
                    </a:p>
                    <a:p>
                      <a:r>
                        <a:rPr lang="en-GB" sz="800" kern="1200" dirty="0">
                          <a:solidFill>
                            <a:schemeClr val="tx1"/>
                          </a:solidFill>
                          <a:effectLst/>
                          <a:latin typeface="+mn-lt"/>
                          <a:ea typeface="+mn-ea"/>
                          <a:cs typeface="+mn-cs"/>
                        </a:rPr>
                        <a:t>Paddy has significant experience of advising clients in the sports industry. His experience includes advocating before sports arbitration tribunals, acting in defending players at disciplinary hearings, acting as independent legal assessor in disciplinary hearings, drafting constitutions and complaint and disciplinary policies for Sports National Governing bodies, advising on child protection matters within sport and advising on selection policies for major international competition.</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8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800" dirty="0">
                        <a:latin typeface="Arial" panose="020B0604020202020204" pitchFamily="34" charset="0"/>
                        <a:cs typeface="Arial" panose="020B0604020202020204" pitchFamily="34"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8570802"/>
                  </a:ext>
                </a:extLst>
              </a:tr>
            </a:tbl>
          </a:graphicData>
        </a:graphic>
      </p:graphicFrame>
      <p:sp>
        <p:nvSpPr>
          <p:cNvPr id="5" name="Text Placeholder 4">
            <a:extLst>
              <a:ext uri="{FF2B5EF4-FFF2-40B4-BE49-F238E27FC236}">
                <a16:creationId xmlns:a16="http://schemas.microsoft.com/office/drawing/2014/main" id="{DE430B3D-8B6A-D988-FC78-548A280F2602}"/>
              </a:ext>
            </a:extLst>
          </p:cNvPr>
          <p:cNvSpPr>
            <a:spLocks noGrp="1"/>
          </p:cNvSpPr>
          <p:nvPr>
            <p:ph type="body" sz="quarter" idx="11"/>
          </p:nvPr>
        </p:nvSpPr>
        <p:spPr/>
        <p:txBody>
          <a:bodyPr/>
          <a:lstStyle/>
          <a:p>
            <a:r>
              <a:rPr lang="en-GB" dirty="0"/>
              <a:t>Key contacts  </a:t>
            </a:r>
          </a:p>
        </p:txBody>
      </p:sp>
      <p:sp>
        <p:nvSpPr>
          <p:cNvPr id="3" name="Slide Number Placeholder 3">
            <a:extLst>
              <a:ext uri="{FF2B5EF4-FFF2-40B4-BE49-F238E27FC236}">
                <a16:creationId xmlns:a16="http://schemas.microsoft.com/office/drawing/2014/main" id="{0EF23256-47BC-7798-58D7-E69B37EA210B}"/>
              </a:ext>
            </a:extLst>
          </p:cNvPr>
          <p:cNvSpPr>
            <a:spLocks noGrp="1"/>
          </p:cNvSpPr>
          <p:nvPr>
            <p:ph type="sldNum" sz="quarter" idx="15"/>
          </p:nvPr>
        </p:nvSpPr>
        <p:spPr>
          <a:xfrm>
            <a:off x="8622506" y="4798747"/>
            <a:ext cx="2133600" cy="274637"/>
          </a:xfrm>
          <a:prstGeom prst="rect">
            <a:avLst/>
          </a:prstGeom>
        </p:spPr>
        <p:txBody>
          <a:bodyPr/>
          <a:lstStyle>
            <a:lvl1pPr algn="l">
              <a:defRPr sz="1200"/>
            </a:lvl1pPr>
          </a:lstStyle>
          <a:p>
            <a:fld id="{1B7BD2A9-692C-1D43-B40C-620792CF70A5}" type="slidenum">
              <a:rPr lang="en-US" smtClean="0"/>
              <a:pPr/>
              <a:t>35</a:t>
            </a:fld>
            <a:endParaRPr lang="en-US" dirty="0"/>
          </a:p>
        </p:txBody>
      </p:sp>
      <p:pic>
        <p:nvPicPr>
          <p:cNvPr id="9" name="Picture 8" descr="A person in a suit&#10;&#10;AI-generated content may be incorrect.">
            <a:extLst>
              <a:ext uri="{FF2B5EF4-FFF2-40B4-BE49-F238E27FC236}">
                <a16:creationId xmlns:a16="http://schemas.microsoft.com/office/drawing/2014/main" id="{51680CD5-E991-5F11-0A8F-62DA38015E16}"/>
              </a:ext>
            </a:extLst>
          </p:cNvPr>
          <p:cNvPicPr>
            <a:picLocks noChangeAspect="1"/>
          </p:cNvPicPr>
          <p:nvPr/>
        </p:nvPicPr>
        <p:blipFill>
          <a:blip r:embed="rId2"/>
          <a:stretch>
            <a:fillRect/>
          </a:stretch>
        </p:blipFill>
        <p:spPr>
          <a:xfrm>
            <a:off x="457200" y="990600"/>
            <a:ext cx="558709" cy="558709"/>
          </a:xfrm>
          <a:prstGeom prst="rect">
            <a:avLst/>
          </a:prstGeom>
        </p:spPr>
      </p:pic>
    </p:spTree>
    <p:extLst>
      <p:ext uri="{BB962C8B-B14F-4D97-AF65-F5344CB8AC3E}">
        <p14:creationId xmlns:p14="http://schemas.microsoft.com/office/powerpoint/2010/main" val="3131910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71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914401"/>
            <a:ext cx="8043333" cy="3314700"/>
          </a:xfrm>
        </p:spPr>
        <p:txBody>
          <a:bodyPr/>
          <a:lstStyle/>
          <a:p>
            <a:r>
              <a:rPr lang="en-GB" b="1" u="sng" dirty="0"/>
              <a:t>Employer</a:t>
            </a:r>
          </a:p>
          <a:p>
            <a:pPr marL="285750" indent="-285750">
              <a:buFont typeface="Arial" panose="020B0604020202020204" pitchFamily="34" charset="0"/>
              <a:buChar char="•"/>
            </a:pPr>
            <a:r>
              <a:rPr lang="en-GB" dirty="0"/>
              <a:t>Liable for employees PRSI (ER Rate is 11.25% for Class A), PAYE, USC</a:t>
            </a:r>
          </a:p>
          <a:p>
            <a:pPr marL="285750" indent="-285750">
              <a:buFont typeface="Arial" panose="020B0604020202020204" pitchFamily="34" charset="0"/>
              <a:buChar char="•"/>
            </a:pPr>
            <a:r>
              <a:rPr lang="en-GB" dirty="0"/>
              <a:t>May be required to pay for annual leave</a:t>
            </a:r>
          </a:p>
          <a:p>
            <a:pPr marL="285750" indent="-285750">
              <a:buFont typeface="Arial" panose="020B0604020202020204" pitchFamily="34" charset="0"/>
              <a:buChar char="•"/>
            </a:pPr>
            <a:r>
              <a:rPr lang="en-GB" dirty="0"/>
              <a:t>Required to enrol employees in the auto enrolment pension scheme, if they are not part of one from 1 January 2026</a:t>
            </a:r>
          </a:p>
          <a:p>
            <a:pPr marL="285750" indent="-285750">
              <a:buFont typeface="Arial" panose="020B0604020202020204" pitchFamily="34" charset="0"/>
              <a:buChar char="•"/>
            </a:pPr>
            <a:r>
              <a:rPr lang="en-GB" dirty="0"/>
              <a:t>May be liable for employee benefits such as overtime pay, sick leave pay and health insurance</a:t>
            </a:r>
          </a:p>
          <a:p>
            <a:endParaRPr lang="en-GB" dirty="0"/>
          </a:p>
          <a:p>
            <a:r>
              <a:rPr lang="en-GB" b="1" u="sng" dirty="0"/>
              <a:t>Employee</a:t>
            </a:r>
          </a:p>
          <a:p>
            <a:pPr marL="285750" indent="-285750">
              <a:buFont typeface="Arial" panose="020B0604020202020204" pitchFamily="34" charset="0"/>
              <a:buChar char="•"/>
            </a:pPr>
            <a:r>
              <a:rPr lang="en-GB" dirty="0"/>
              <a:t>Subject to payroll taxes, such as PAYE, PRSI (EE rate is 4.2% for Class A), USC</a:t>
            </a:r>
          </a:p>
        </p:txBody>
      </p:sp>
      <p:sp>
        <p:nvSpPr>
          <p:cNvPr id="3" name="Text Placeholder 2"/>
          <p:cNvSpPr>
            <a:spLocks noGrp="1"/>
          </p:cNvSpPr>
          <p:nvPr>
            <p:ph type="body" sz="quarter" idx="11"/>
          </p:nvPr>
        </p:nvSpPr>
        <p:spPr>
          <a:xfrm>
            <a:off x="457200" y="385763"/>
            <a:ext cx="5312735" cy="442912"/>
          </a:xfrm>
        </p:spPr>
        <p:txBody>
          <a:bodyPr/>
          <a:lstStyle/>
          <a:p>
            <a:r>
              <a:rPr lang="en-GB" dirty="0"/>
              <a:t>Potential implications</a:t>
            </a:r>
          </a:p>
        </p:txBody>
      </p:sp>
      <p:sp>
        <p:nvSpPr>
          <p:cNvPr id="6" name="Slide Number Placeholder 3">
            <a:extLst>
              <a:ext uri="{FF2B5EF4-FFF2-40B4-BE49-F238E27FC236}">
                <a16:creationId xmlns:a16="http://schemas.microsoft.com/office/drawing/2014/main" id="{7DE36DC0-2510-C0C0-EC3C-9959B7A54CD9}"/>
              </a:ext>
            </a:extLst>
          </p:cNvPr>
          <p:cNvSpPr>
            <a:spLocks noGrp="1"/>
          </p:cNvSpPr>
          <p:nvPr>
            <p:ph type="sldNum" sz="quarter" idx="15"/>
          </p:nvPr>
        </p:nvSpPr>
        <p:spPr>
          <a:xfrm>
            <a:off x="8715375" y="4798747"/>
            <a:ext cx="2133600" cy="274637"/>
          </a:xfrm>
          <a:prstGeom prst="rect">
            <a:avLst/>
          </a:prstGeom>
        </p:spPr>
        <p:txBody>
          <a:bodyPr/>
          <a:lstStyle>
            <a:lvl1pPr algn="l">
              <a:defRPr sz="1200"/>
            </a:lvl1pPr>
          </a:lstStyle>
          <a:p>
            <a:fld id="{1B7BD2A9-692C-1D43-B40C-620792CF70A5}" type="slidenum">
              <a:rPr lang="en-US" smtClean="0"/>
              <a:pPr/>
              <a:t>4</a:t>
            </a:fld>
            <a:endParaRPr lang="en-US" dirty="0"/>
          </a:p>
        </p:txBody>
      </p:sp>
      <p:sp>
        <p:nvSpPr>
          <p:cNvPr id="8" name="Text Placeholder 4">
            <a:extLst>
              <a:ext uri="{FF2B5EF4-FFF2-40B4-BE49-F238E27FC236}">
                <a16:creationId xmlns:a16="http://schemas.microsoft.com/office/drawing/2014/main" id="{44E10B9A-7F7F-CA78-D96A-DAB8D1FC43C4}"/>
              </a:ext>
            </a:extLst>
          </p:cNvPr>
          <p:cNvSpPr txBox="1">
            <a:spLocks/>
          </p:cNvSpPr>
          <p:nvPr/>
        </p:nvSpPr>
        <p:spPr>
          <a:xfrm>
            <a:off x="5658787" y="4800600"/>
            <a:ext cx="2842277" cy="236538"/>
          </a:xfrm>
          <a:prstGeom prst="rect">
            <a:avLst/>
          </a:prstGeom>
        </p:spPr>
        <p:txBody>
          <a:bodyPr vert="horz" lIns="91440" tIns="45720" rIns="91440" bIns="45720" anchor="t"/>
          <a:lstStyle>
            <a:lvl1pPr marL="0" indent="0" algn="r" defTabSz="457200" rtl="0" eaLnBrk="1" latinLnBrk="0" hangingPunct="1">
              <a:spcBef>
                <a:spcPct val="20000"/>
              </a:spcBef>
              <a:buFont typeface="Arial"/>
              <a:buNone/>
              <a:defRPr sz="1200" b="0" i="0" kern="1200" baseline="0">
                <a:solidFill>
                  <a:srgbClr val="1C1F2A"/>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Arial"/>
                <a:cs typeface="Arial"/>
              </a:rPr>
              <a:t>Employees v Independent Contractors</a:t>
            </a:r>
          </a:p>
        </p:txBody>
      </p:sp>
    </p:spTree>
    <p:extLst>
      <p:ext uri="{BB962C8B-B14F-4D97-AF65-F5344CB8AC3E}">
        <p14:creationId xmlns:p14="http://schemas.microsoft.com/office/powerpoint/2010/main" val="320054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2D74F4C-0C74-0BCD-7001-5D4356A4CFAA}"/>
              </a:ext>
            </a:extLst>
          </p:cNvPr>
          <p:cNvSpPr>
            <a:spLocks noGrp="1"/>
          </p:cNvSpPr>
          <p:nvPr>
            <p:ph type="subTitle" idx="1"/>
          </p:nvPr>
        </p:nvSpPr>
        <p:spPr>
          <a:xfrm>
            <a:off x="385763" y="667807"/>
            <a:ext cx="8043333" cy="3811323"/>
          </a:xfrm>
        </p:spPr>
        <p:txBody>
          <a:bodyPr/>
          <a:lstStyle/>
          <a:p>
            <a:pPr marL="342900" indent="-342900">
              <a:buFont typeface="+mj-lt"/>
              <a:buAutoNum type="arabicPeriod"/>
            </a:pPr>
            <a:r>
              <a:rPr lang="en-GB" dirty="0"/>
              <a:t>Does the contract involve the exchange of wage or other remuneration for work?</a:t>
            </a:r>
          </a:p>
          <a:p>
            <a:pPr marL="342900" indent="-342900">
              <a:buFont typeface="+mj-lt"/>
              <a:buAutoNum type="arabicPeriod"/>
            </a:pPr>
            <a:endParaRPr lang="en-GB" sz="900" dirty="0"/>
          </a:p>
          <a:p>
            <a:pPr marL="342900" indent="-342900">
              <a:buFont typeface="+mj-lt"/>
              <a:buAutoNum type="arabicPeriod"/>
            </a:pPr>
            <a:r>
              <a:rPr lang="en-GB" dirty="0"/>
              <a:t>Is the worker agreeing to provide his or her own services, rather than the services of a third party?</a:t>
            </a:r>
          </a:p>
          <a:p>
            <a:pPr marL="342900" indent="-342900">
              <a:buFont typeface="+mj-lt"/>
              <a:buAutoNum type="arabicPeriod"/>
            </a:pPr>
            <a:endParaRPr lang="en-GB" sz="900" dirty="0"/>
          </a:p>
          <a:p>
            <a:pPr marL="342900" indent="-342900">
              <a:buFont typeface="+mj-lt"/>
              <a:buAutoNum type="arabicPeriod"/>
            </a:pPr>
            <a:r>
              <a:rPr lang="en-GB" dirty="0"/>
              <a:t>Does the employer exercise sufficient control over the individual to render the agreement capable of being an employment relationship?</a:t>
            </a:r>
          </a:p>
          <a:p>
            <a:pPr marL="342900" indent="-342900">
              <a:buFont typeface="+mj-lt"/>
              <a:buAutoNum type="arabicPeriod"/>
            </a:pPr>
            <a:endParaRPr lang="en-GB" sz="900" dirty="0"/>
          </a:p>
          <a:p>
            <a:pPr marL="342900" indent="-342900">
              <a:buFont typeface="+mj-lt"/>
              <a:buAutoNum type="arabicPeriod"/>
            </a:pPr>
            <a:r>
              <a:rPr lang="en-GB" dirty="0"/>
              <a:t>Are the terms of the contract, viewed in light of the actual working arrangements, consistent with employment rather than self-employment?</a:t>
            </a:r>
          </a:p>
          <a:p>
            <a:pPr marL="342900" indent="-342900">
              <a:buFont typeface="+mj-lt"/>
              <a:buAutoNum type="arabicPeriod"/>
            </a:pPr>
            <a:endParaRPr lang="en-GB" sz="900" dirty="0"/>
          </a:p>
          <a:p>
            <a:pPr marL="342900" indent="-342900">
              <a:buFont typeface="+mj-lt"/>
              <a:buAutoNum type="arabicPeriod"/>
            </a:pPr>
            <a:r>
              <a:rPr lang="en-GB" dirty="0"/>
              <a:t>Is there anything in the relevant legislative regime that requires the court to adjust the previous conclusions?</a:t>
            </a:r>
          </a:p>
        </p:txBody>
      </p:sp>
      <p:sp>
        <p:nvSpPr>
          <p:cNvPr id="3" name="Text Placeholder 2">
            <a:extLst>
              <a:ext uri="{FF2B5EF4-FFF2-40B4-BE49-F238E27FC236}">
                <a16:creationId xmlns:a16="http://schemas.microsoft.com/office/drawing/2014/main" id="{D90CAD09-8855-479A-5CCB-B3E7B2CED1F9}"/>
              </a:ext>
            </a:extLst>
          </p:cNvPr>
          <p:cNvSpPr>
            <a:spLocks noGrp="1"/>
          </p:cNvSpPr>
          <p:nvPr>
            <p:ph type="body" sz="quarter" idx="11"/>
          </p:nvPr>
        </p:nvSpPr>
        <p:spPr>
          <a:xfrm>
            <a:off x="351065" y="107157"/>
            <a:ext cx="8791346" cy="721518"/>
          </a:xfrm>
        </p:spPr>
        <p:txBody>
          <a:bodyPr vert="horz" lIns="91440" tIns="45720" rIns="91440" bIns="45720" anchor="t">
            <a:noAutofit/>
          </a:bodyPr>
          <a:lstStyle/>
          <a:p>
            <a:r>
              <a:rPr lang="en-GB" dirty="0"/>
              <a:t>Supreme Court five-point test</a:t>
            </a:r>
          </a:p>
        </p:txBody>
      </p:sp>
      <p:sp>
        <p:nvSpPr>
          <p:cNvPr id="4" name="Text Placeholder 3">
            <a:extLst>
              <a:ext uri="{FF2B5EF4-FFF2-40B4-BE49-F238E27FC236}">
                <a16:creationId xmlns:a16="http://schemas.microsoft.com/office/drawing/2014/main" id="{41B0B759-4ECD-747D-2946-156FEF872C18}"/>
              </a:ext>
            </a:extLst>
          </p:cNvPr>
          <p:cNvSpPr>
            <a:spLocks noGrp="1"/>
          </p:cNvSpPr>
          <p:nvPr>
            <p:ph type="body" sz="quarter" idx="13"/>
          </p:nvPr>
        </p:nvSpPr>
        <p:spPr>
          <a:xfrm>
            <a:off x="5666970" y="4801128"/>
            <a:ext cx="2834093" cy="236537"/>
          </a:xfrm>
        </p:spPr>
        <p:txBody>
          <a:bodyPr vert="horz" lIns="91440" tIns="45720" rIns="91440" bIns="45720" anchor="t"/>
          <a:lstStyle/>
          <a:p>
            <a:r>
              <a:rPr lang="en-US" dirty="0"/>
              <a:t>Employees v Independent Contractors </a:t>
            </a:r>
          </a:p>
          <a:p>
            <a:endParaRPr lang="en-US" dirty="0"/>
          </a:p>
        </p:txBody>
      </p:sp>
      <p:sp>
        <p:nvSpPr>
          <p:cNvPr id="6" name="Slide Number Placeholder 3">
            <a:extLst>
              <a:ext uri="{FF2B5EF4-FFF2-40B4-BE49-F238E27FC236}">
                <a16:creationId xmlns:a16="http://schemas.microsoft.com/office/drawing/2014/main" id="{B4AFFCA1-D6F2-BDA0-6821-1FC0680E013E}"/>
              </a:ext>
            </a:extLst>
          </p:cNvPr>
          <p:cNvSpPr>
            <a:spLocks noGrp="1"/>
          </p:cNvSpPr>
          <p:nvPr>
            <p:ph type="sldNum" sz="quarter" idx="15"/>
          </p:nvPr>
        </p:nvSpPr>
        <p:spPr>
          <a:xfrm>
            <a:off x="8586788" y="4798747"/>
            <a:ext cx="2133600" cy="274637"/>
          </a:xfrm>
          <a:prstGeom prst="rect">
            <a:avLst/>
          </a:prstGeom>
        </p:spPr>
        <p:txBody>
          <a:bodyPr/>
          <a:lstStyle>
            <a:lvl1pPr algn="l">
              <a:defRPr sz="1200"/>
            </a:lvl1pPr>
          </a:lstStyle>
          <a:p>
            <a:fld id="{1B7BD2A9-692C-1D43-B40C-620792CF70A5}" type="slidenum">
              <a:rPr lang="en-US" smtClean="0"/>
              <a:pPr/>
              <a:t>5</a:t>
            </a:fld>
            <a:endParaRPr lang="en-US" dirty="0"/>
          </a:p>
        </p:txBody>
      </p:sp>
    </p:spTree>
    <p:extLst>
      <p:ext uri="{BB962C8B-B14F-4D97-AF65-F5344CB8AC3E}">
        <p14:creationId xmlns:p14="http://schemas.microsoft.com/office/powerpoint/2010/main" val="176647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20FFB-FCA1-A3AB-F3F4-C1E073AD2FA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DD09250-F2C5-AA4E-CE18-25ABD3D08393}"/>
              </a:ext>
            </a:extLst>
          </p:cNvPr>
          <p:cNvSpPr>
            <a:spLocks noGrp="1"/>
          </p:cNvSpPr>
          <p:nvPr>
            <p:ph type="body" sz="quarter" idx="13"/>
          </p:nvPr>
        </p:nvSpPr>
        <p:spPr>
          <a:xfrm>
            <a:off x="5613992" y="4801128"/>
            <a:ext cx="2887072" cy="236537"/>
          </a:xfrm>
        </p:spPr>
        <p:txBody>
          <a:bodyPr vert="horz" lIns="91440" tIns="45720" rIns="91440" bIns="45720" anchor="t"/>
          <a:lstStyle/>
          <a:p>
            <a:r>
              <a:rPr lang="en-GB" dirty="0">
                <a:latin typeface="Arial"/>
                <a:cs typeface="Arial"/>
              </a:rPr>
              <a:t>Employees v Independent Contractors</a:t>
            </a:r>
          </a:p>
          <a:p>
            <a:endParaRPr lang="en-GB" dirty="0"/>
          </a:p>
        </p:txBody>
      </p:sp>
      <p:pic>
        <p:nvPicPr>
          <p:cNvPr id="10" name="Picture 9">
            <a:extLst>
              <a:ext uri="{FF2B5EF4-FFF2-40B4-BE49-F238E27FC236}">
                <a16:creationId xmlns:a16="http://schemas.microsoft.com/office/drawing/2014/main" id="{97885937-38C7-3A85-0A29-07510A60C265}"/>
              </a:ext>
            </a:extLst>
          </p:cNvPr>
          <p:cNvPicPr>
            <a:picLocks noChangeAspect="1"/>
          </p:cNvPicPr>
          <p:nvPr/>
        </p:nvPicPr>
        <p:blipFill>
          <a:blip r:embed="rId2"/>
          <a:stretch>
            <a:fillRect/>
          </a:stretch>
        </p:blipFill>
        <p:spPr>
          <a:xfrm>
            <a:off x="853253" y="444665"/>
            <a:ext cx="2975797" cy="4356463"/>
          </a:xfrm>
          <a:prstGeom prst="rect">
            <a:avLst/>
          </a:prstGeom>
        </p:spPr>
      </p:pic>
      <p:sp>
        <p:nvSpPr>
          <p:cNvPr id="11" name="Text Placeholder 2">
            <a:extLst>
              <a:ext uri="{FF2B5EF4-FFF2-40B4-BE49-F238E27FC236}">
                <a16:creationId xmlns:a16="http://schemas.microsoft.com/office/drawing/2014/main" id="{1849E3F2-DB9B-3E25-F0D7-732197FE1A44}"/>
              </a:ext>
            </a:extLst>
          </p:cNvPr>
          <p:cNvSpPr>
            <a:spLocks noGrp="1"/>
          </p:cNvSpPr>
          <p:nvPr>
            <p:ph type="body" sz="quarter" idx="11"/>
          </p:nvPr>
        </p:nvSpPr>
        <p:spPr>
          <a:xfrm>
            <a:off x="4180114" y="458221"/>
            <a:ext cx="3382379" cy="442912"/>
          </a:xfrm>
        </p:spPr>
        <p:txBody>
          <a:bodyPr/>
          <a:lstStyle/>
          <a:p>
            <a:r>
              <a:rPr lang="en-GB" dirty="0"/>
              <a:t>Decision tree analysis from the Karshan case?</a:t>
            </a:r>
          </a:p>
        </p:txBody>
      </p:sp>
      <p:sp>
        <p:nvSpPr>
          <p:cNvPr id="16" name="Text Placeholder 2">
            <a:extLst>
              <a:ext uri="{FF2B5EF4-FFF2-40B4-BE49-F238E27FC236}">
                <a16:creationId xmlns:a16="http://schemas.microsoft.com/office/drawing/2014/main" id="{135242A0-1A37-6CE6-70A8-45599986CBB3}"/>
              </a:ext>
            </a:extLst>
          </p:cNvPr>
          <p:cNvSpPr txBox="1">
            <a:spLocks/>
          </p:cNvSpPr>
          <p:nvPr/>
        </p:nvSpPr>
        <p:spPr>
          <a:xfrm>
            <a:off x="4180114" y="1564209"/>
            <a:ext cx="3382379" cy="442912"/>
          </a:xfrm>
          <a:prstGeom prst="rect">
            <a:avLst/>
          </a:prstGeom>
        </p:spPr>
        <p:txBody>
          <a:bodyPr vert="horz"/>
          <a:lstStyle>
            <a:lvl1pPr marL="0" indent="0" algn="l" defTabSz="457200" rtl="0" eaLnBrk="1" latinLnBrk="0" hangingPunct="1">
              <a:spcBef>
                <a:spcPct val="20000"/>
              </a:spcBef>
              <a:buFont typeface="Arial"/>
              <a:buNone/>
              <a:defRPr sz="2400" b="1" i="0" kern="1200" baseline="0">
                <a:solidFill>
                  <a:srgbClr val="D90038"/>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p>
        </p:txBody>
      </p:sp>
      <p:sp>
        <p:nvSpPr>
          <p:cNvPr id="18" name="TextBox 17">
            <a:extLst>
              <a:ext uri="{FF2B5EF4-FFF2-40B4-BE49-F238E27FC236}">
                <a16:creationId xmlns:a16="http://schemas.microsoft.com/office/drawing/2014/main" id="{F7E8D5A1-2B92-408E-78C4-2D47B223774A}"/>
              </a:ext>
            </a:extLst>
          </p:cNvPr>
          <p:cNvSpPr txBox="1"/>
          <p:nvPr/>
        </p:nvSpPr>
        <p:spPr>
          <a:xfrm>
            <a:off x="4180114" y="1785665"/>
            <a:ext cx="4692830" cy="2585323"/>
          </a:xfrm>
          <a:prstGeom prst="rect">
            <a:avLst/>
          </a:prstGeom>
          <a:noFill/>
        </p:spPr>
        <p:txBody>
          <a:bodyPr wrap="square">
            <a:spAutoFit/>
          </a:bodyPr>
          <a:lstStyle/>
          <a:p>
            <a:r>
              <a:rPr lang="en-GB" b="0" i="0" dirty="0">
                <a:solidFill>
                  <a:srgbClr val="2E2E38"/>
                </a:solidFill>
                <a:effectLst/>
                <a:latin typeface="EYInterstate"/>
              </a:rPr>
              <a:t>Justice Murray stated "</a:t>
            </a:r>
            <a:r>
              <a:rPr lang="en-GB" b="0" i="1" dirty="0">
                <a:solidFill>
                  <a:srgbClr val="2E2E38"/>
                </a:solidFill>
                <a:effectLst/>
                <a:latin typeface="EYInterstate"/>
              </a:rPr>
              <a:t>I think the right approach is to view the first three questions I have just identified as a filter in the form of preliminary questions which, if any one is answered negatively means that there can be no contract of employment, but if all are answered affirmatively, allow the interrogation of all of the facts and circumstances to ascertain the true nature of the relationship"</a:t>
            </a:r>
            <a:r>
              <a:rPr lang="en-GB" b="0" i="0" dirty="0">
                <a:solidFill>
                  <a:srgbClr val="2E2E38"/>
                </a:solidFill>
                <a:effectLst/>
                <a:latin typeface="EYInterstate"/>
              </a:rPr>
              <a:t>.</a:t>
            </a:r>
            <a:endParaRPr lang="en-GB" dirty="0"/>
          </a:p>
        </p:txBody>
      </p:sp>
      <p:sp>
        <p:nvSpPr>
          <p:cNvPr id="3" name="Slide Number Placeholder 3">
            <a:extLst>
              <a:ext uri="{FF2B5EF4-FFF2-40B4-BE49-F238E27FC236}">
                <a16:creationId xmlns:a16="http://schemas.microsoft.com/office/drawing/2014/main" id="{94548A5D-ED02-943D-8DEC-5A10159BC026}"/>
              </a:ext>
            </a:extLst>
          </p:cNvPr>
          <p:cNvSpPr>
            <a:spLocks noGrp="1"/>
          </p:cNvSpPr>
          <p:nvPr>
            <p:ph type="sldNum" sz="quarter" idx="15"/>
          </p:nvPr>
        </p:nvSpPr>
        <p:spPr>
          <a:xfrm>
            <a:off x="8672513" y="4805891"/>
            <a:ext cx="2133600" cy="274637"/>
          </a:xfrm>
          <a:prstGeom prst="rect">
            <a:avLst/>
          </a:prstGeom>
        </p:spPr>
        <p:txBody>
          <a:bodyPr/>
          <a:lstStyle>
            <a:lvl1pPr algn="l">
              <a:defRPr sz="1200"/>
            </a:lvl1pPr>
          </a:lstStyle>
          <a:p>
            <a:fld id="{1B7BD2A9-692C-1D43-B40C-620792CF70A5}" type="slidenum">
              <a:rPr lang="en-US" smtClean="0"/>
              <a:pPr/>
              <a:t>6</a:t>
            </a:fld>
            <a:endParaRPr lang="en-US" dirty="0"/>
          </a:p>
        </p:txBody>
      </p:sp>
    </p:spTree>
    <p:extLst>
      <p:ext uri="{BB962C8B-B14F-4D97-AF65-F5344CB8AC3E}">
        <p14:creationId xmlns:p14="http://schemas.microsoft.com/office/powerpoint/2010/main" val="422342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537E7CB-563D-9E6B-015D-B352B16419A6}"/>
              </a:ext>
            </a:extLst>
          </p:cNvPr>
          <p:cNvSpPr>
            <a:spLocks noGrp="1"/>
          </p:cNvSpPr>
          <p:nvPr>
            <p:ph type="subTitle" idx="1"/>
          </p:nvPr>
        </p:nvSpPr>
        <p:spPr>
          <a:xfrm>
            <a:off x="457200" y="1041991"/>
            <a:ext cx="8043333" cy="3187109"/>
          </a:xfrm>
        </p:spPr>
        <p:txBody>
          <a:bodyPr/>
          <a:lstStyle/>
          <a:p>
            <a:r>
              <a:rPr lang="en-GB" dirty="0"/>
              <a:t>Time-limited disclosure opportunity allowing employers to regularise their payroll tax for 2024-2025 without interest or penalties, where genuine misclassification occurred.</a:t>
            </a:r>
          </a:p>
          <a:p>
            <a:endParaRPr lang="en-GB" dirty="0"/>
          </a:p>
          <a:p>
            <a:r>
              <a:rPr lang="en-GB" dirty="0"/>
              <a:t>Option available until 30 January 2026.</a:t>
            </a:r>
          </a:p>
          <a:p>
            <a:endParaRPr lang="en-GB" dirty="0"/>
          </a:p>
        </p:txBody>
      </p:sp>
      <p:sp>
        <p:nvSpPr>
          <p:cNvPr id="3" name="Text Placeholder 2">
            <a:extLst>
              <a:ext uri="{FF2B5EF4-FFF2-40B4-BE49-F238E27FC236}">
                <a16:creationId xmlns:a16="http://schemas.microsoft.com/office/drawing/2014/main" id="{75381271-3A45-9392-88DB-755D8522F42B}"/>
              </a:ext>
            </a:extLst>
          </p:cNvPr>
          <p:cNvSpPr>
            <a:spLocks noGrp="1"/>
          </p:cNvSpPr>
          <p:nvPr>
            <p:ph type="body" sz="quarter" idx="11"/>
          </p:nvPr>
        </p:nvSpPr>
        <p:spPr>
          <a:xfrm>
            <a:off x="457199" y="385763"/>
            <a:ext cx="5234763" cy="442912"/>
          </a:xfrm>
        </p:spPr>
        <p:txBody>
          <a:bodyPr/>
          <a:lstStyle/>
          <a:p>
            <a:r>
              <a:rPr lang="en-GB" dirty="0"/>
              <a:t>Revenue Disclosure Opportunity </a:t>
            </a:r>
          </a:p>
        </p:txBody>
      </p:sp>
      <p:sp>
        <p:nvSpPr>
          <p:cNvPr id="5" name="Text Placeholder 4">
            <a:extLst>
              <a:ext uri="{FF2B5EF4-FFF2-40B4-BE49-F238E27FC236}">
                <a16:creationId xmlns:a16="http://schemas.microsoft.com/office/drawing/2014/main" id="{ACE73CCC-994B-5750-B954-A04BFAFC922D}"/>
              </a:ext>
            </a:extLst>
          </p:cNvPr>
          <p:cNvSpPr>
            <a:spLocks noGrp="1"/>
          </p:cNvSpPr>
          <p:nvPr>
            <p:ph type="body" sz="quarter" idx="13"/>
          </p:nvPr>
        </p:nvSpPr>
        <p:spPr>
          <a:xfrm>
            <a:off x="5592726" y="4801128"/>
            <a:ext cx="2908337" cy="236537"/>
          </a:xfrm>
        </p:spPr>
        <p:txBody>
          <a:bodyPr vert="horz" lIns="91440" tIns="45720" rIns="91440" bIns="45720" anchor="t"/>
          <a:lstStyle/>
          <a:p>
            <a:r>
              <a:rPr lang="en-GB" dirty="0">
                <a:latin typeface="Arial"/>
                <a:cs typeface="Arial"/>
              </a:rPr>
              <a:t>Employees v Independent Contractors</a:t>
            </a:r>
          </a:p>
          <a:p>
            <a:endParaRPr lang="en-GB" dirty="0"/>
          </a:p>
        </p:txBody>
      </p:sp>
      <p:sp>
        <p:nvSpPr>
          <p:cNvPr id="6" name="Slide Number Placeholder 3">
            <a:extLst>
              <a:ext uri="{FF2B5EF4-FFF2-40B4-BE49-F238E27FC236}">
                <a16:creationId xmlns:a16="http://schemas.microsoft.com/office/drawing/2014/main" id="{05B50A3C-4629-5C75-CB39-12948BE3B12F}"/>
              </a:ext>
            </a:extLst>
          </p:cNvPr>
          <p:cNvSpPr>
            <a:spLocks noGrp="1"/>
          </p:cNvSpPr>
          <p:nvPr>
            <p:ph type="sldNum" sz="quarter" idx="15"/>
          </p:nvPr>
        </p:nvSpPr>
        <p:spPr>
          <a:xfrm>
            <a:off x="8636794" y="4798747"/>
            <a:ext cx="2133600" cy="274637"/>
          </a:xfrm>
          <a:prstGeom prst="rect">
            <a:avLst/>
          </a:prstGeom>
        </p:spPr>
        <p:txBody>
          <a:bodyPr/>
          <a:lstStyle>
            <a:lvl1pPr algn="l">
              <a:defRPr sz="1200"/>
            </a:lvl1pPr>
          </a:lstStyle>
          <a:p>
            <a:fld id="{1B7BD2A9-692C-1D43-B40C-620792CF70A5}" type="slidenum">
              <a:rPr lang="en-US" smtClean="0"/>
              <a:pPr/>
              <a:t>7</a:t>
            </a:fld>
            <a:endParaRPr lang="en-US" dirty="0"/>
          </a:p>
        </p:txBody>
      </p:sp>
    </p:spTree>
    <p:extLst>
      <p:ext uri="{BB962C8B-B14F-4D97-AF65-F5344CB8AC3E}">
        <p14:creationId xmlns:p14="http://schemas.microsoft.com/office/powerpoint/2010/main" val="1639201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E833B-C46B-A9F4-BACD-A7B4630A81B5}"/>
            </a:ext>
          </a:extLst>
        </p:cNvPr>
        <p:cNvGrpSpPr/>
        <p:nvPr/>
      </p:nvGrpSpPr>
      <p:grpSpPr>
        <a:xfrm>
          <a:off x="0" y="0"/>
          <a:ext cx="0" cy="0"/>
          <a:chOff x="0" y="0"/>
          <a:chExt cx="0" cy="0"/>
        </a:xfrm>
      </p:grpSpPr>
      <p:sp>
        <p:nvSpPr>
          <p:cNvPr id="7" name="Subtitle 1">
            <a:extLst>
              <a:ext uri="{FF2B5EF4-FFF2-40B4-BE49-F238E27FC236}">
                <a16:creationId xmlns:a16="http://schemas.microsoft.com/office/drawing/2014/main" id="{18EFAEA4-2EB3-0B71-EF48-966A67B45CDC}"/>
              </a:ext>
            </a:extLst>
          </p:cNvPr>
          <p:cNvSpPr>
            <a:spLocks noGrp="1"/>
          </p:cNvSpPr>
          <p:nvPr>
            <p:ph type="subTitle" idx="1"/>
          </p:nvPr>
        </p:nvSpPr>
        <p:spPr>
          <a:xfrm>
            <a:off x="456180" y="741285"/>
            <a:ext cx="8043333" cy="3861329"/>
          </a:xfrm>
        </p:spPr>
        <p:txBody>
          <a:bodyPr/>
          <a:lstStyle/>
          <a:p>
            <a:r>
              <a:rPr lang="en-GB" dirty="0"/>
              <a:t>Being under direction or control of employer</a:t>
            </a:r>
          </a:p>
          <a:p>
            <a:endParaRPr lang="en-GB" sz="600" dirty="0"/>
          </a:p>
          <a:p>
            <a:r>
              <a:rPr lang="en-GB" dirty="0"/>
              <a:t>Supplying labour only and receiving a fixed wage</a:t>
            </a:r>
          </a:p>
          <a:p>
            <a:pPr marL="0" indent="0">
              <a:buNone/>
            </a:pPr>
            <a:endParaRPr lang="en-GB" sz="600" dirty="0"/>
          </a:p>
          <a:p>
            <a:r>
              <a:rPr lang="en-GB" dirty="0"/>
              <a:t>Being unable to subcontract their work</a:t>
            </a:r>
          </a:p>
          <a:p>
            <a:endParaRPr lang="en-GB" sz="600" dirty="0"/>
          </a:p>
          <a:p>
            <a:r>
              <a:rPr lang="en-GB" dirty="0"/>
              <a:t>Not supplying equipment (other than small tools)</a:t>
            </a:r>
          </a:p>
          <a:p>
            <a:endParaRPr lang="en-GB" sz="600" dirty="0"/>
          </a:p>
          <a:p>
            <a:r>
              <a:rPr lang="en-GB" dirty="0"/>
              <a:t>Having no opportunity for profit from personal efficiency</a:t>
            </a:r>
          </a:p>
          <a:p>
            <a:endParaRPr lang="en-GB" sz="600" dirty="0"/>
          </a:p>
          <a:p>
            <a:r>
              <a:rPr lang="en-GB" dirty="0"/>
              <a:t>Working set hours with potential entitlement to sick pay</a:t>
            </a:r>
          </a:p>
          <a:p>
            <a:endParaRPr lang="en-GB" sz="600" dirty="0"/>
          </a:p>
          <a:p>
            <a:r>
              <a:rPr lang="en-GB" dirty="0"/>
              <a:t>Being paid expenses</a:t>
            </a:r>
          </a:p>
          <a:p>
            <a:endParaRPr lang="en-GB" sz="600" dirty="0"/>
          </a:p>
          <a:p>
            <a:r>
              <a:rPr lang="en-GB" dirty="0"/>
              <a:t>Working for one main business with no ability to work for any other business</a:t>
            </a:r>
          </a:p>
        </p:txBody>
      </p:sp>
      <p:sp>
        <p:nvSpPr>
          <p:cNvPr id="3" name="Text Placeholder 2">
            <a:extLst>
              <a:ext uri="{FF2B5EF4-FFF2-40B4-BE49-F238E27FC236}">
                <a16:creationId xmlns:a16="http://schemas.microsoft.com/office/drawing/2014/main" id="{C268603E-2B8F-1BEC-8FA0-F90CC2932D18}"/>
              </a:ext>
            </a:extLst>
          </p:cNvPr>
          <p:cNvSpPr>
            <a:spLocks noGrp="1"/>
          </p:cNvSpPr>
          <p:nvPr>
            <p:ph type="body" sz="quarter" idx="11"/>
          </p:nvPr>
        </p:nvSpPr>
        <p:spPr>
          <a:xfrm>
            <a:off x="457199" y="302078"/>
            <a:ext cx="8686233" cy="442912"/>
          </a:xfrm>
        </p:spPr>
        <p:txBody>
          <a:bodyPr vert="horz" lIns="91440" tIns="45720" rIns="91440" bIns="45720" anchor="t">
            <a:noAutofit/>
          </a:bodyPr>
          <a:lstStyle/>
          <a:p>
            <a:r>
              <a:rPr lang="en-GB" dirty="0"/>
              <a:t>Characteristics of Employees</a:t>
            </a:r>
          </a:p>
        </p:txBody>
      </p:sp>
      <p:sp>
        <p:nvSpPr>
          <p:cNvPr id="2" name="Text Placeholder 1">
            <a:extLst>
              <a:ext uri="{FF2B5EF4-FFF2-40B4-BE49-F238E27FC236}">
                <a16:creationId xmlns:a16="http://schemas.microsoft.com/office/drawing/2014/main" id="{54C324A6-441F-1336-6029-E2FC46540C95}"/>
              </a:ext>
            </a:extLst>
          </p:cNvPr>
          <p:cNvSpPr>
            <a:spLocks noGrp="1"/>
          </p:cNvSpPr>
          <p:nvPr>
            <p:ph type="body" sz="quarter" idx="13"/>
          </p:nvPr>
        </p:nvSpPr>
        <p:spPr>
          <a:xfrm>
            <a:off x="5680261" y="4801128"/>
            <a:ext cx="2820802" cy="223247"/>
          </a:xfrm>
        </p:spPr>
        <p:txBody>
          <a:bodyPr vert="horz" lIns="91440" tIns="45720" rIns="91440" bIns="45720" anchor="t"/>
          <a:lstStyle/>
          <a:p>
            <a:r>
              <a:rPr lang="en-US" dirty="0"/>
              <a:t>Employees v Independent Contractors </a:t>
            </a:r>
          </a:p>
          <a:p>
            <a:endParaRPr lang="en-US" dirty="0"/>
          </a:p>
        </p:txBody>
      </p:sp>
      <p:sp>
        <p:nvSpPr>
          <p:cNvPr id="8" name="Slide Number Placeholder 3">
            <a:extLst>
              <a:ext uri="{FF2B5EF4-FFF2-40B4-BE49-F238E27FC236}">
                <a16:creationId xmlns:a16="http://schemas.microsoft.com/office/drawing/2014/main" id="{D3D3747C-63BD-70F7-9D6A-51FE454F323E}"/>
              </a:ext>
            </a:extLst>
          </p:cNvPr>
          <p:cNvSpPr>
            <a:spLocks noGrp="1"/>
          </p:cNvSpPr>
          <p:nvPr>
            <p:ph type="sldNum" sz="quarter" idx="15"/>
          </p:nvPr>
        </p:nvSpPr>
        <p:spPr>
          <a:xfrm>
            <a:off x="8579644" y="4798747"/>
            <a:ext cx="2133600" cy="274637"/>
          </a:xfrm>
          <a:prstGeom prst="rect">
            <a:avLst/>
          </a:prstGeom>
        </p:spPr>
        <p:txBody>
          <a:bodyPr/>
          <a:lstStyle>
            <a:lvl1pPr algn="l">
              <a:defRPr sz="1200"/>
            </a:lvl1pPr>
          </a:lstStyle>
          <a:p>
            <a:fld id="{1B7BD2A9-692C-1D43-B40C-620792CF70A5}" type="slidenum">
              <a:rPr lang="en-US" smtClean="0"/>
              <a:pPr/>
              <a:t>8</a:t>
            </a:fld>
            <a:endParaRPr lang="en-US" dirty="0"/>
          </a:p>
        </p:txBody>
      </p:sp>
    </p:spTree>
    <p:extLst>
      <p:ext uri="{BB962C8B-B14F-4D97-AF65-F5344CB8AC3E}">
        <p14:creationId xmlns:p14="http://schemas.microsoft.com/office/powerpoint/2010/main" val="3133685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9BBF34B-74EE-AF2D-2303-86BF895DCA78}"/>
              </a:ext>
            </a:extLst>
          </p:cNvPr>
          <p:cNvSpPr>
            <a:spLocks noGrp="1"/>
          </p:cNvSpPr>
          <p:nvPr>
            <p:ph type="subTitle" idx="1"/>
          </p:nvPr>
        </p:nvSpPr>
        <p:spPr>
          <a:xfrm>
            <a:off x="457731" y="740470"/>
            <a:ext cx="8043333" cy="4014410"/>
          </a:xfrm>
        </p:spPr>
        <p:txBody>
          <a:bodyPr/>
          <a:lstStyle/>
          <a:p>
            <a:r>
              <a:rPr lang="en-GB" dirty="0"/>
              <a:t>Individual owns their own business</a:t>
            </a:r>
          </a:p>
          <a:p>
            <a:endParaRPr lang="en-GB" sz="600" dirty="0"/>
          </a:p>
          <a:p>
            <a:r>
              <a:rPr lang="en-GB" dirty="0"/>
              <a:t>Individual takes on the financial risk of the work</a:t>
            </a:r>
          </a:p>
          <a:p>
            <a:endParaRPr lang="en-GB" sz="600" dirty="0"/>
          </a:p>
          <a:p>
            <a:r>
              <a:rPr lang="en-GB" dirty="0"/>
              <a:t>Individual manages their own work and investment</a:t>
            </a:r>
          </a:p>
          <a:p>
            <a:endParaRPr lang="en-GB" sz="600" dirty="0"/>
          </a:p>
          <a:p>
            <a:r>
              <a:rPr lang="en-GB" dirty="0"/>
              <a:t>Ability to hire others to complete the work or ability to contract out work</a:t>
            </a:r>
          </a:p>
          <a:p>
            <a:endParaRPr lang="en-GB" sz="600" dirty="0"/>
          </a:p>
          <a:p>
            <a:r>
              <a:rPr lang="en-GB" dirty="0"/>
              <a:t>Working for multiple clients</a:t>
            </a:r>
          </a:p>
          <a:p>
            <a:endParaRPr lang="en-GB" sz="600" dirty="0"/>
          </a:p>
          <a:p>
            <a:r>
              <a:rPr lang="en-GB" dirty="0"/>
              <a:t>Setting prices for work</a:t>
            </a:r>
          </a:p>
          <a:p>
            <a:endParaRPr lang="en-GB" sz="600" dirty="0"/>
          </a:p>
          <a:p>
            <a:r>
              <a:rPr lang="en-GB" dirty="0"/>
              <a:t>Providing their own insurance</a:t>
            </a:r>
          </a:p>
          <a:p>
            <a:endParaRPr lang="en-GB" sz="600" dirty="0"/>
          </a:p>
          <a:p>
            <a:r>
              <a:rPr lang="en-GB" dirty="0"/>
              <a:t>Controlling their work hours and work methodology</a:t>
            </a:r>
          </a:p>
          <a:p>
            <a:endParaRPr lang="en-GB" sz="600" dirty="0"/>
          </a:p>
          <a:p>
            <a:r>
              <a:rPr lang="en-GB" dirty="0"/>
              <a:t>Providing materials and equipment to enable them to complete their work</a:t>
            </a:r>
          </a:p>
          <a:p>
            <a:endParaRPr lang="en-GB" dirty="0"/>
          </a:p>
        </p:txBody>
      </p:sp>
      <p:sp>
        <p:nvSpPr>
          <p:cNvPr id="3" name="Text Placeholder 2">
            <a:extLst>
              <a:ext uri="{FF2B5EF4-FFF2-40B4-BE49-F238E27FC236}">
                <a16:creationId xmlns:a16="http://schemas.microsoft.com/office/drawing/2014/main" id="{D989D519-73B6-1D37-0B52-792DF675843B}"/>
              </a:ext>
            </a:extLst>
          </p:cNvPr>
          <p:cNvSpPr>
            <a:spLocks noGrp="1"/>
          </p:cNvSpPr>
          <p:nvPr>
            <p:ph type="body" sz="quarter" idx="11"/>
          </p:nvPr>
        </p:nvSpPr>
        <p:spPr>
          <a:xfrm>
            <a:off x="457200" y="297310"/>
            <a:ext cx="7446335" cy="442912"/>
          </a:xfrm>
        </p:spPr>
        <p:txBody>
          <a:bodyPr/>
          <a:lstStyle/>
          <a:p>
            <a:r>
              <a:rPr lang="en-GB" dirty="0"/>
              <a:t>Characteristics of independent contractors</a:t>
            </a:r>
          </a:p>
        </p:txBody>
      </p:sp>
      <p:sp>
        <p:nvSpPr>
          <p:cNvPr id="6" name="Slide Number Placeholder 3">
            <a:extLst>
              <a:ext uri="{FF2B5EF4-FFF2-40B4-BE49-F238E27FC236}">
                <a16:creationId xmlns:a16="http://schemas.microsoft.com/office/drawing/2014/main" id="{439F3253-1C0E-7DF4-4682-9D4B98E33DD8}"/>
              </a:ext>
            </a:extLst>
          </p:cNvPr>
          <p:cNvSpPr>
            <a:spLocks noGrp="1"/>
          </p:cNvSpPr>
          <p:nvPr>
            <p:ph type="sldNum" sz="quarter" idx="15"/>
          </p:nvPr>
        </p:nvSpPr>
        <p:spPr>
          <a:xfrm>
            <a:off x="8686800" y="4798747"/>
            <a:ext cx="2133600" cy="274637"/>
          </a:xfrm>
          <a:prstGeom prst="rect">
            <a:avLst/>
          </a:prstGeom>
        </p:spPr>
        <p:txBody>
          <a:bodyPr/>
          <a:lstStyle>
            <a:lvl1pPr algn="l">
              <a:defRPr sz="1200"/>
            </a:lvl1pPr>
          </a:lstStyle>
          <a:p>
            <a:fld id="{1B7BD2A9-692C-1D43-B40C-620792CF70A5}" type="slidenum">
              <a:rPr lang="en-US" smtClean="0"/>
              <a:pPr/>
              <a:t>9</a:t>
            </a:fld>
            <a:endParaRPr lang="en-US" dirty="0"/>
          </a:p>
        </p:txBody>
      </p:sp>
      <p:sp>
        <p:nvSpPr>
          <p:cNvPr id="13" name="Text Placeholder 3">
            <a:extLst>
              <a:ext uri="{FF2B5EF4-FFF2-40B4-BE49-F238E27FC236}">
                <a16:creationId xmlns:a16="http://schemas.microsoft.com/office/drawing/2014/main" id="{1767EA96-DD2B-C16F-7A6B-A578255A7957}"/>
              </a:ext>
            </a:extLst>
          </p:cNvPr>
          <p:cNvSpPr txBox="1">
            <a:spLocks/>
          </p:cNvSpPr>
          <p:nvPr/>
        </p:nvSpPr>
        <p:spPr>
          <a:xfrm>
            <a:off x="5660325" y="4801128"/>
            <a:ext cx="2840738" cy="269763"/>
          </a:xfrm>
          <a:prstGeom prst="rect">
            <a:avLst/>
          </a:prstGeom>
        </p:spPr>
        <p:txBody>
          <a:bodyPr vert="horz" lIns="91440" tIns="45720" rIns="91440" bIns="45720" anchor="t"/>
          <a:lstStyle>
            <a:lvl1pPr marL="0" indent="0" algn="r" defTabSz="457200" rtl="0" eaLnBrk="1" latinLnBrk="0" hangingPunct="1">
              <a:spcBef>
                <a:spcPct val="20000"/>
              </a:spcBef>
              <a:buFont typeface="Arial"/>
              <a:buNone/>
              <a:defRPr sz="1200" b="0" i="0" kern="1200" baseline="0">
                <a:solidFill>
                  <a:srgbClr val="1C1F2A"/>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a:cs typeface="Arial"/>
              </a:rPr>
              <a:t>Employees v Independent Contractors </a:t>
            </a:r>
          </a:p>
          <a:p>
            <a:endParaRPr lang="en-US" dirty="0"/>
          </a:p>
        </p:txBody>
      </p:sp>
    </p:spTree>
    <p:extLst>
      <p:ext uri="{BB962C8B-B14F-4D97-AF65-F5344CB8AC3E}">
        <p14:creationId xmlns:p14="http://schemas.microsoft.com/office/powerpoint/2010/main" val="2288048861"/>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gier - Powerpoint Template Finalr3.potx" id="{95378266-015A-4B76-9FCA-CCF62D679611}" vid="{D0AA547A-9790-43FC-890E-4AFDDFD2CD0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gier - Powerpoint Template Finalr3.potx" id="{95378266-015A-4B76-9FCA-CCF62D679611}" vid="{93742595-143E-4F44-B495-51690791B11F}"/>
    </a:ext>
  </a:extLst>
</a:theme>
</file>

<file path=ppt/theme/theme3.xml><?xml version="1.0" encoding="utf-8"?>
<a:theme xmlns:a="http://schemas.openxmlformats.org/drawingml/2006/main" name="Light Body Master">
  <a:themeElements>
    <a:clrScheme name="Ogier primary">
      <a:dk1>
        <a:srgbClr val="1C1F2A"/>
      </a:dk1>
      <a:lt1>
        <a:srgbClr val="FFFFFF"/>
      </a:lt1>
      <a:dk2>
        <a:srgbClr val="494C55"/>
      </a:dk2>
      <a:lt2>
        <a:srgbClr val="FFFFFF"/>
      </a:lt2>
      <a:accent1>
        <a:srgbClr val="E40046"/>
      </a:accent1>
      <a:accent2>
        <a:srgbClr val="1C1F2A"/>
      </a:accent2>
      <a:accent3>
        <a:srgbClr val="494C55"/>
      </a:accent3>
      <a:accent4>
        <a:srgbClr val="A4A5AA"/>
      </a:accent4>
      <a:accent5>
        <a:srgbClr val="BABBBF"/>
      </a:accent5>
      <a:accent6>
        <a:srgbClr val="DDDDDF"/>
      </a:accent6>
      <a:hlink>
        <a:srgbClr val="E40046"/>
      </a:hlink>
      <a:folHlink>
        <a:srgbClr val="00B5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gier - Powerpoint Template Finalr3.potx" id="{95378266-015A-4B76-9FCA-CCF62D679611}" vid="{C72603EF-D4EF-4F02-BFD7-829D2EB8A83F}"/>
    </a:ext>
  </a:extLst>
</a:theme>
</file>

<file path=ppt/theme/theme4.xml><?xml version="1.0" encoding="utf-8"?>
<a:theme xmlns:a="http://schemas.openxmlformats.org/drawingml/2006/main" name="Dark Body Master">
  <a:themeElements>
    <a:clrScheme name="Ogier primary">
      <a:dk1>
        <a:srgbClr val="1C1F2A"/>
      </a:dk1>
      <a:lt1>
        <a:srgbClr val="FFFFFF"/>
      </a:lt1>
      <a:dk2>
        <a:srgbClr val="494C55"/>
      </a:dk2>
      <a:lt2>
        <a:srgbClr val="FFFFFF"/>
      </a:lt2>
      <a:accent1>
        <a:srgbClr val="E40046"/>
      </a:accent1>
      <a:accent2>
        <a:srgbClr val="1C1F2A"/>
      </a:accent2>
      <a:accent3>
        <a:srgbClr val="494C55"/>
      </a:accent3>
      <a:accent4>
        <a:srgbClr val="A4A5AA"/>
      </a:accent4>
      <a:accent5>
        <a:srgbClr val="BABBBF"/>
      </a:accent5>
      <a:accent6>
        <a:srgbClr val="DDDDDF"/>
      </a:accent6>
      <a:hlink>
        <a:srgbClr val="E40046"/>
      </a:hlink>
      <a:folHlink>
        <a:srgbClr val="00B5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gier - Powerpoint Template Finalr3.potx" id="{95378266-015A-4B76-9FCA-CCF62D679611}" vid="{6654E617-C1E0-4DBF-A465-EFB95B0DAB18}"/>
    </a:ext>
  </a:extLst>
</a:theme>
</file>

<file path=ppt/theme/theme5.xml><?xml version="1.0" encoding="utf-8"?>
<a:theme xmlns:a="http://schemas.openxmlformats.org/drawingml/2006/main" name="Penultimate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gier - Powerpoint Template Finalr3.potx" id="{95378266-015A-4B76-9FCA-CCF62D679611}" vid="{33088CA9-0F5E-46FF-B8AA-1315748070D3}"/>
    </a:ext>
  </a:extLst>
</a:theme>
</file>

<file path=ppt/theme/theme6.xml><?xml version="1.0" encoding="utf-8"?>
<a:theme xmlns:a="http://schemas.openxmlformats.org/drawingml/2006/main" name="Final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gier - Powerpoint Template Finalr3.potx" id="{95378266-015A-4B76-9FCA-CCF62D679611}" vid="{D5DC32D5-4FCB-43C6-A03C-F940F3D50F6E}"/>
    </a:ext>
  </a:extLst>
</a:theme>
</file>

<file path=ppt/theme/theme7.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gier - Powerpoint Template Finalr3.potx" id="{95378266-015A-4B76-9FCA-CCF62D679611}" vid="{D0AA547A-9790-43FC-890E-4AFDDFD2CD09}"/>
    </a:ext>
  </a:ext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bc75974-4c05-4e8d-bc32-9bd992881176}" enabled="0" method="" siteId="{ebc75974-4c05-4e8d-bc32-9bd992881176}" removed="1"/>
</clbl:labelList>
</file>

<file path=docProps/app.xml><?xml version="1.0" encoding="utf-8"?>
<Properties xmlns="http://schemas.openxmlformats.org/officeDocument/2006/extended-properties" xmlns:vt="http://schemas.openxmlformats.org/officeDocument/2006/docPropsVTypes">
  <Template>blank</Template>
  <TotalTime>271</TotalTime>
  <Words>3775</Words>
  <Application>Microsoft Office PowerPoint</Application>
  <PresentationFormat>On-screen Show (16:9)</PresentationFormat>
  <Paragraphs>418</Paragraphs>
  <Slides>36</Slides>
  <Notes>0</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36</vt:i4>
      </vt:variant>
    </vt:vector>
  </HeadingPairs>
  <TitlesOfParts>
    <vt:vector size="50" baseType="lpstr">
      <vt:lpstr>Aptos</vt:lpstr>
      <vt:lpstr>Arial</vt:lpstr>
      <vt:lpstr>Calibri</vt:lpstr>
      <vt:lpstr>Courier New</vt:lpstr>
      <vt:lpstr>EYInterstate</vt:lpstr>
      <vt:lpstr>Wingdings</vt:lpstr>
      <vt:lpstr>blank</vt:lpstr>
      <vt:lpstr>Devider Master</vt:lpstr>
      <vt:lpstr>Light Body Master</vt:lpstr>
      <vt:lpstr>Dark Body Master</vt:lpstr>
      <vt:lpstr>Penultimate slide Master</vt:lpstr>
      <vt:lpstr>Final slide Master</vt:lpstr>
      <vt:lpstr>1_blank</vt:lpstr>
      <vt:lpstr>4_Custom Design</vt:lpstr>
      <vt:lpstr>Employees v Independent Contractors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Ogier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Killian O Donnell</dc:creator>
  <cp:lastModifiedBy>Arthur Gaskin</cp:lastModifiedBy>
  <cp:revision>8</cp:revision>
  <cp:lastPrinted>2025-12-08T12:27:31Z</cp:lastPrinted>
  <dcterms:created xsi:type="dcterms:W3CDTF">2025-12-03T10:38:29Z</dcterms:created>
  <dcterms:modified xsi:type="dcterms:W3CDTF">2026-01-16T10:07:08Z</dcterms:modified>
</cp:coreProperties>
</file>